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thworld.wolfram.com/Manifold.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eople.vcu.edu/~rgowdy/phys591/html/mod/031/s1.html" TargetMode="External"/><Relationship Id="rId3" Type="http://schemas.openxmlformats.org/officeDocument/2006/relationships/hyperlink" Target="https://previews.123rf.com/images/arogant/arogant0906/arogant090600013/5002539-two-opened-old-atlas-book-on-the-spread-map.jpg" TargetMode="External"/><Relationship Id="rId4" Type="http://schemas.openxmlformats.org/officeDocument/2006/relationships/hyperlink" Target="https://cdn3.volusion.com/bstu5.rxjt6/v/vspfiles/photos/WP21106-2.jp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auss_map"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6e749e47e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e749e47e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 maps 2D patch to surface in R3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 fv partial derivatives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e749e47e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e749e47e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ball rolling around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Caster wheels - parallel parking - non-holonomic</a:t>
            </a:r>
            <a:endParaRPr/>
          </a:p>
          <a:p>
            <a:pPr indent="0" lvl="0" marL="0" rtl="0" algn="l">
              <a:spcBef>
                <a:spcPts val="0"/>
              </a:spcBef>
              <a:spcAft>
                <a:spcPts val="0"/>
              </a:spcAft>
              <a:buNone/>
            </a:pPr>
            <a:r>
              <a:rPr lang="en"/>
              <a:t>Omniwheels - non-holonomic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d2ffe5a1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d2ffe5a1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06b4832a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06b4832a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8523861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8523861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06b4832a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06b4832a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05c09e9b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05c09e9b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d2ffe5a1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d2ffe5a1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Cr1 and cr2 are fixed reference frames relative to obj1 and 2 respectively. </a:t>
            </a:r>
            <a:endParaRPr/>
          </a:p>
          <a:p>
            <a:pPr indent="0" lvl="0" marL="0" rtl="0" algn="l">
              <a:spcBef>
                <a:spcPts val="0"/>
              </a:spcBef>
              <a:spcAft>
                <a:spcPts val="0"/>
              </a:spcAft>
              <a:buNone/>
            </a:pPr>
            <a:r>
              <a:rPr lang="en"/>
              <a:t>We are considering two rigid bodies that are moving relative to each other. We are also aware that rigid bodies make contact at a single point rather than a surface area. Cc1 and Cc2 are those contact points and are mobile. So, at an instantaneous time t, local frames of the objects fixed relative to Cr1 and Cr2 will </a:t>
            </a:r>
            <a:r>
              <a:rPr lang="en"/>
              <a:t>coincide</a:t>
            </a:r>
            <a:r>
              <a:rPr lang="en"/>
              <a:t> with the local frames.</a:t>
            </a:r>
            <a:endParaRPr/>
          </a:p>
          <a:p>
            <a:pPr indent="0" lvl="0" marL="0" rtl="0" algn="l">
              <a:spcBef>
                <a:spcPts val="0"/>
              </a:spcBef>
              <a:spcAft>
                <a:spcPts val="0"/>
              </a:spcAft>
              <a:buNone/>
            </a:pPr>
            <a:r>
              <a:rPr lang="en"/>
              <a:t>Now at that instant t, we can define the parameters that describe the 5 DoF for the motion of this point of contact.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d3566581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d3566581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Expressing everything in first object’s frame. R_psi is the orientation of the x- and y-axes of the contact frame 1 relative to x and y-axes of contact frame 2.</a:t>
            </a:r>
            <a:endParaRPr/>
          </a:p>
          <a:p>
            <a:pPr indent="0" lvl="0" marL="0" rtl="0" algn="l">
              <a:spcBef>
                <a:spcPts val="0"/>
              </a:spcBef>
              <a:spcAft>
                <a:spcPts val="0"/>
              </a:spcAft>
              <a:buNone/>
            </a:pPr>
            <a:r>
              <a:rPr lang="en"/>
              <a:t>Why we need R_psi before and after K2 -- curvature of 2nd object rotated to align with 1st. So, K2 tilda is the curvature of the object 2 at contact point relative to x- and y-axes of the contact frame Cc1.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d407c3294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d407c3294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some ways, it is easier to follow the Sympy script, line by line, and inspect the intermediate derived terms to see what they are.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06b4832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06b4832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d407c329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d407c329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 on R1 and R2. Recall why is it different than what we did before -- e.g. for grasp stiffness.</a:t>
            </a:r>
            <a:endParaRPr/>
          </a:p>
          <a:p>
            <a:pPr indent="0" lvl="0" marL="0" rtl="0" algn="l">
              <a:spcBef>
                <a:spcPts val="0"/>
              </a:spcBef>
              <a:spcAft>
                <a:spcPts val="0"/>
              </a:spcAft>
              <a:buNone/>
            </a:pPr>
            <a:r>
              <a:rPr lang="en"/>
              <a:t>But in that case, the object was flat, so its curvature does not appear.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d3566581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d3566581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Playing with these values (omegax and y, vx and vy) would introduce interesting patterns it can follow</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0f8a4056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0f8a4056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06b4832a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06b4832a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d407c3294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d407c3294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8523861b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8523861b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7d3566581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d3566581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7d407c3294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d407c3294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6cce956d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6cce956d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6cce956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6cce956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d2ffe5a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d2ffe5a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6cce956d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6cce956d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 same as moon-earth example (gear ratio)</a:t>
            </a:r>
            <a:endParaRPr/>
          </a:p>
          <a:p>
            <a:pPr indent="0" lvl="0" marL="0" rtl="0" algn="l">
              <a:spcBef>
                <a:spcPts val="0"/>
              </a:spcBef>
              <a:spcAft>
                <a:spcPts val="0"/>
              </a:spcAft>
              <a:buNone/>
            </a:pPr>
            <a:r>
              <a:rPr lang="en"/>
              <a:t>Case 2: same as sphere rolling on a flat plate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005c09e9b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005c09e9b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 same as moon-earth example (gear ratio)</a:t>
            </a:r>
            <a:endParaRPr/>
          </a:p>
          <a:p>
            <a:pPr indent="0" lvl="0" marL="0" rtl="0" algn="l">
              <a:spcBef>
                <a:spcPts val="0"/>
              </a:spcBef>
              <a:spcAft>
                <a:spcPts val="0"/>
              </a:spcAft>
              <a:buNone/>
            </a:pPr>
            <a:r>
              <a:rPr lang="en"/>
              <a:t>Case 2: same as sphere rolling on a flat plate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009f6063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009f6063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8523861b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8523861b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8523861b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8523861b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8523861b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8523861b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7d2ffe5a1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d2ffe5a1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6e749e47e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e749e47e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222222"/>
                </a:solidFill>
                <a:highlight>
                  <a:srgbClr val="FFFFFF"/>
                </a:highlight>
              </a:rPr>
              <a:t>Homeomorphism = mapping that preserves the topological properties of the space</a:t>
            </a:r>
            <a:endParaRPr sz="1050">
              <a:solidFill>
                <a:srgbClr val="222222"/>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 sz="1500">
                <a:solidFill>
                  <a:srgbClr val="212438"/>
                </a:solidFill>
                <a:highlight>
                  <a:srgbClr val="FFFFFF"/>
                </a:highlight>
              </a:rPr>
              <a:t>In the metaphor, the mug and the donut are one and the same. If they were made out of rubber, one could be twisted and stretched into the shape of the other without changing its essence.</a:t>
            </a:r>
            <a:endParaRPr sz="1500">
              <a:solidFill>
                <a:srgbClr val="212438"/>
              </a:solidFill>
              <a:highlight>
                <a:srgbClr val="FFFFFF"/>
              </a:highlight>
            </a:endParaRPr>
          </a:p>
          <a:p>
            <a:pPr indent="0" lvl="0" marL="0" rtl="0" algn="l">
              <a:lnSpc>
                <a:spcPct val="115000"/>
              </a:lnSpc>
              <a:spcBef>
                <a:spcPts val="2100"/>
              </a:spcBef>
              <a:spcAft>
                <a:spcPts val="0"/>
              </a:spcAft>
              <a:buClr>
                <a:schemeClr val="dk1"/>
              </a:buClr>
              <a:buSzPts val="1100"/>
              <a:buFont typeface="Arial"/>
              <a:buNone/>
            </a:pPr>
            <a:r>
              <a:rPr lang="en" sz="1500">
                <a:solidFill>
                  <a:srgbClr val="212438"/>
                </a:solidFill>
                <a:highlight>
                  <a:srgbClr val="FFFFFF"/>
                </a:highlight>
              </a:rPr>
              <a:t>"You can put your finger through the hole in a teacup handle, but you can't put it through a potato, so these are two different categories of topological objects,"</a:t>
            </a:r>
            <a:endParaRPr sz="1500">
              <a:solidFill>
                <a:srgbClr val="212438"/>
              </a:solidFill>
              <a:highlight>
                <a:srgbClr val="FFFFFF"/>
              </a:highlight>
            </a:endParaRPr>
          </a:p>
          <a:p>
            <a:pPr indent="0" lvl="0" marL="0" rtl="0" algn="l">
              <a:lnSpc>
                <a:spcPct val="115000"/>
              </a:lnSpc>
              <a:spcBef>
                <a:spcPts val="2100"/>
              </a:spcBef>
              <a:spcAft>
                <a:spcPts val="0"/>
              </a:spcAft>
              <a:buNone/>
            </a:pPr>
            <a:r>
              <a:t/>
            </a:r>
            <a:endParaRPr sz="1050">
              <a:solidFill>
                <a:srgbClr val="222222"/>
              </a:solidFill>
              <a:highlight>
                <a:srgbClr val="FFFFFF"/>
              </a:highlight>
            </a:endParaRPr>
          </a:p>
          <a:p>
            <a:pPr indent="0" lvl="0" marL="0" rtl="0" algn="l">
              <a:lnSpc>
                <a:spcPct val="115000"/>
              </a:lnSpc>
              <a:spcBef>
                <a:spcPts val="1600"/>
              </a:spcBef>
              <a:spcAft>
                <a:spcPts val="0"/>
              </a:spcAft>
              <a:buNone/>
            </a:pPr>
            <a:r>
              <a:rPr lang="en" sz="1200" u="sng">
                <a:solidFill>
                  <a:schemeClr val="dk1"/>
                </a:solidFill>
                <a:highlight>
                  <a:srgbClr val="FFFFFF"/>
                </a:highlight>
              </a:rPr>
              <a:t>Flat Earth:</a:t>
            </a:r>
            <a:r>
              <a:rPr lang="en" sz="1200">
                <a:solidFill>
                  <a:schemeClr val="dk1"/>
                </a:solidFill>
                <a:highlight>
                  <a:srgbClr val="FFFFFF"/>
                </a:highlight>
              </a:rPr>
              <a:t> The discrepancy arises essentially from the fact that on the small scales that we see, the Earth does indeed look flat. In general, any object that is nearly "flat" on small scales is a manifold, and so manifolds constitute a generalization of objects we could live on in which we would encounter the round/flat Earth problem</a:t>
            </a:r>
            <a:endParaRPr sz="1200">
              <a:solidFill>
                <a:srgbClr val="222222"/>
              </a:solidFill>
              <a:highlight>
                <a:srgbClr val="FFFFFF"/>
              </a:highlight>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Clr>
                <a:schemeClr val="dk1"/>
              </a:buClr>
              <a:buSzPts val="1100"/>
              <a:buFont typeface="Arial"/>
              <a:buNone/>
            </a:pPr>
            <a:r>
              <a:rPr lang="en" sz="1800" u="sng">
                <a:solidFill>
                  <a:schemeClr val="accent5"/>
                </a:solidFill>
                <a:hlinkClick r:id="rId2">
                  <a:extLst>
                    <a:ext uri="{A12FA001-AC4F-418D-AE19-62706E023703}">
                      <ahyp:hlinkClr val="tx"/>
                    </a:ext>
                  </a:extLst>
                </a:hlinkClick>
              </a:rPr>
              <a:t>http://mathworld.wolfram.com/Manifold.html</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d407c329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d407c3294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latitude, longitude fully define position on S2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e749e47e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e749e47e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http://www.people.vcu.edu/~urgowdy/phys591/html/mod/031/s1.html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https://previews.123rf.com/images/arogant/arogant0906/arogant090600013/5002539-two-opened-old-atlas-book-on-the-spread-map.jpg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https://cdn3.volusion.com/bstu5.rxjt6/v/vspfiles/photos/WP21106-2.jpg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6e749e47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e749e47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Every point on this 2D surface is mapped to a vector in the unit circle S1</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Clr>
                <a:schemeClr val="dk1"/>
              </a:buClr>
              <a:buSzPts val="1100"/>
              <a:buFont typeface="Arial"/>
              <a:buNone/>
            </a:pPr>
            <a:r>
              <a:rPr lang="en" sz="1800" u="sng">
                <a:solidFill>
                  <a:schemeClr val="accent5"/>
                </a:solidFill>
                <a:hlinkClick r:id="rId2">
                  <a:extLst>
                    <a:ext uri="{A12FA001-AC4F-418D-AE19-62706E023703}">
                      <ahyp:hlinkClr val="tx"/>
                    </a:ext>
                  </a:extLst>
                </a:hlinkClick>
              </a:rPr>
              <a:t>https://en.wikipedia.org/wiki/Gauss_map</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8523861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8523861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7994e5e0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7994e5e0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opicsinmulti-b5g1638.slack.com/archives/C02KQ2DGGC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hyperlink" Target="https://en.wikipedia.org/wiki/Physics" TargetMode="External"/><Relationship Id="rId5" Type="http://schemas.openxmlformats.org/officeDocument/2006/relationships/hyperlink" Target="https://en.wikipedia.org/wiki/System" TargetMode="External"/><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hyperlink" Target="https://youtu.be/O5w_nwIC8_Q"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en.wikipedia.org/wiki/Metric_(mathematics)" TargetMode="External"/><Relationship Id="rId4" Type="http://schemas.openxmlformats.org/officeDocument/2006/relationships/hyperlink" Target="https://www.youtube.com/watch?v=VIqA8U9ozIA" TargetMode="External"/><Relationship Id="rId5" Type="http://schemas.openxmlformats.org/officeDocument/2006/relationships/hyperlink" Target="https://www.youtube.com/watch?v=si6ka6HeUd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gif"/><Relationship Id="rId4" Type="http://schemas.openxmlformats.org/officeDocument/2006/relationships/image" Target="../media/image25.png"/><Relationship Id="rId5" Type="http://schemas.openxmlformats.org/officeDocument/2006/relationships/image" Target="../media/image37.gif"/><Relationship Id="rId6" Type="http://schemas.openxmlformats.org/officeDocument/2006/relationships/hyperlink" Target="https://en.wikipedia.org/wiki/Metric_(mathematics)" TargetMode="External"/><Relationship Id="rId7" Type="http://schemas.openxmlformats.org/officeDocument/2006/relationships/hyperlink" Target="https://www.youtube.com/watch?v=VIqA8U9ozIA" TargetMode="External"/><Relationship Id="rId8" Type="http://schemas.openxmlformats.org/officeDocument/2006/relationships/hyperlink" Target="https://www.youtube.com/watch?v=si6ka6HeUd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44.png"/><Relationship Id="rId5" Type="http://schemas.openxmlformats.org/officeDocument/2006/relationships/hyperlink" Target="https://ieeexplore.ieee.org/abstract/document/9197146" TargetMode="External"/><Relationship Id="rId6" Type="http://schemas.openxmlformats.org/officeDocument/2006/relationships/hyperlink" Target="https://stanford.zoom.us/j/99527994579?pwd=Y2MwS3l1V29HTi9OdWptUTdvWjZiQT09" TargetMode="External"/><Relationship Id="rId7"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drive.google.com/file/d/12gvhEojn2oW1yflHnILCLh7mop1fYHGn/view" TargetMode="External"/><Relationship Id="rId4" Type="http://schemas.openxmlformats.org/officeDocument/2006/relationships/image" Target="../media/image21.png"/><Relationship Id="rId5" Type="http://schemas.openxmlformats.org/officeDocument/2006/relationships/hyperlink" Target="https://drive.google.com/file/d/12gvhEojn2oW1yflHnILCLh7mop1fYHGn/view?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47.png"/><Relationship Id="rId6" Type="http://schemas.openxmlformats.org/officeDocument/2006/relationships/image" Target="../media/image43.png"/><Relationship Id="rId7"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49.png"/><Relationship Id="rId5" Type="http://schemas.openxmlformats.org/officeDocument/2006/relationships/hyperlink" Target="https://ieeexplore.ieee.org/abstract/document/919714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ieeexplore.ieee.org/abstract/document/6385939" TargetMode="External"/><Relationship Id="rId4" Type="http://schemas.openxmlformats.org/officeDocument/2006/relationships/hyperlink" Target="https://ieeexplore.ieee.org/abstract/document/6907390" TargetMode="External"/><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hyperlink" Target="https://youtu.be/eIvsmWGa4F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 Id="rId4" Type="http://schemas.openxmlformats.org/officeDocument/2006/relationships/image" Target="../media/image33.png"/><Relationship Id="rId5"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2.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Differential_geometry" TargetMode="External"/><Relationship Id="rId4" Type="http://schemas.openxmlformats.org/officeDocument/2006/relationships/hyperlink" Target="https://en.wikipedia.org/wiki/Surface_(topology)" TargetMode="External"/><Relationship Id="rId5" Type="http://schemas.openxmlformats.org/officeDocument/2006/relationships/hyperlink" Target="https://en.wikipedia.org/wiki/Euclidean_space" TargetMode="External"/><Relationship Id="rId6" Type="http://schemas.openxmlformats.org/officeDocument/2006/relationships/hyperlink" Target="https://en.wikipedia.org/wiki/Unit_sphere" TargetMode="External"/><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hyperlink" Target="https://en.wikipedia.org/wiki/Gaussian_curvatur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99775"/>
            <a:ext cx="8520600" cy="123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Rolling Manipulation</a:t>
            </a:r>
            <a:endParaRPr/>
          </a:p>
        </p:txBody>
      </p:sp>
      <p:sp>
        <p:nvSpPr>
          <p:cNvPr id="55" name="Google Shape;55;p13"/>
          <p:cNvSpPr txBox="1"/>
          <p:nvPr>
            <p:ph idx="1" type="subTitle"/>
          </p:nvPr>
        </p:nvSpPr>
        <p:spPr>
          <a:xfrm>
            <a:off x="311700" y="2334325"/>
            <a:ext cx="85206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rPr>
              <a:t>Federico Bernabei, Muhammad Sunny Nazeer, Michele Francesco Penna, </a:t>
            </a:r>
            <a:r>
              <a:rPr lang="en" sz="1800">
                <a:solidFill>
                  <a:schemeClr val="dk1"/>
                </a:solidFill>
              </a:rPr>
              <a:t>Ebrahim Shahabishalghouni</a:t>
            </a:r>
            <a:br>
              <a:rPr lang="en" sz="1800">
                <a:solidFill>
                  <a:srgbClr val="000000"/>
                </a:solidFill>
              </a:rPr>
            </a:br>
            <a:endParaRPr sz="1800">
              <a:solidFill>
                <a:srgbClr val="000000"/>
              </a:solidFill>
            </a:endParaRPr>
          </a:p>
          <a:p>
            <a:pPr indent="0" lvl="0" marL="0" rtl="0" algn="l">
              <a:lnSpc>
                <a:spcPct val="115000"/>
              </a:lnSpc>
              <a:spcBef>
                <a:spcPts val="0"/>
              </a:spcBef>
              <a:spcAft>
                <a:spcPts val="0"/>
              </a:spcAft>
              <a:buNone/>
            </a:pPr>
            <a:r>
              <a:rPr lang="en" sz="1800">
                <a:solidFill>
                  <a:srgbClr val="000000"/>
                </a:solidFill>
              </a:rPr>
              <a:t>Contattaci: </a:t>
            </a:r>
            <a:r>
              <a:rPr lang="en" sz="1800" u="sng">
                <a:solidFill>
                  <a:schemeClr val="hlink"/>
                </a:solidFill>
                <a:hlinkClick r:id="rId3"/>
              </a:rPr>
              <a:t>#week5 sul Slack</a:t>
            </a:r>
            <a:endParaRPr sz="1800">
              <a:solidFill>
                <a:srgbClr val="000000"/>
              </a:solidFill>
            </a:endParaRPr>
          </a:p>
          <a:p>
            <a:pPr indent="0" lvl="0" marL="0" rtl="0" algn="ctr">
              <a:spcBef>
                <a:spcPts val="0"/>
              </a:spcBef>
              <a:spcAft>
                <a:spcPts val="0"/>
              </a:spcAft>
              <a:buNone/>
            </a:pPr>
            <a:r>
              <a:t/>
            </a:r>
            <a:endParaRPr/>
          </a:p>
        </p:txBody>
      </p:sp>
      <p:sp>
        <p:nvSpPr>
          <p:cNvPr id="56" name="Google Shape;56;p13"/>
          <p:cNvSpPr txBox="1"/>
          <p:nvPr/>
        </p:nvSpPr>
        <p:spPr>
          <a:xfrm>
            <a:off x="468800" y="3327325"/>
            <a:ext cx="4267200" cy="6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27535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Surface t</a:t>
            </a:r>
            <a:r>
              <a:rPr lang="en"/>
              <a:t>erminology</a:t>
            </a:r>
            <a:endParaRPr/>
          </a:p>
        </p:txBody>
      </p:sp>
      <p:sp>
        <p:nvSpPr>
          <p:cNvPr id="151" name="Google Shape;151;p22"/>
          <p:cNvSpPr txBox="1"/>
          <p:nvPr>
            <p:ph idx="1" type="body"/>
          </p:nvPr>
        </p:nvSpPr>
        <p:spPr>
          <a:xfrm>
            <a:off x="338325" y="640300"/>
            <a:ext cx="460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Gauss frame:</a:t>
            </a:r>
            <a:endParaRPr b="1"/>
          </a:p>
          <a:p>
            <a:pPr indent="0" lvl="0" marL="0" rtl="0" algn="l">
              <a:spcBef>
                <a:spcPts val="1600"/>
              </a:spcBef>
              <a:spcAft>
                <a:spcPts val="0"/>
              </a:spcAft>
              <a:buNone/>
            </a:pPr>
            <a:r>
              <a:rPr lang="en">
                <a:latin typeface="Times New Roman"/>
                <a:ea typeface="Times New Roman"/>
                <a:cs typeface="Times New Roman"/>
                <a:sym typeface="Times New Roman"/>
              </a:rPr>
              <a:t>Given a coordinate system </a:t>
            </a:r>
            <a:r>
              <a:rPr lang="en">
                <a:latin typeface="Times New Roman"/>
                <a:ea typeface="Times New Roman"/>
                <a:cs typeface="Times New Roman"/>
                <a:sym typeface="Times New Roman"/>
              </a:rPr>
              <a:t> f:U➝S</a:t>
            </a:r>
            <a:r>
              <a:rPr baseline="-25000" lang="en">
                <a:latin typeface="Times New Roman"/>
                <a:ea typeface="Times New Roman"/>
                <a:cs typeface="Times New Roman"/>
                <a:sym typeface="Times New Roman"/>
              </a:rPr>
              <a:t>0</a:t>
            </a:r>
            <a:r>
              <a:rPr lang="en">
                <a:latin typeface="Times New Roman"/>
                <a:ea typeface="Times New Roman"/>
                <a:cs typeface="Times New Roman"/>
                <a:sym typeface="Times New Roman"/>
              </a:rPr>
              <a:t>, with coordinate patch S</a:t>
            </a:r>
            <a:r>
              <a:rPr baseline="-25000" lang="en">
                <a:latin typeface="Times New Roman"/>
                <a:ea typeface="Times New Roman"/>
                <a:cs typeface="Times New Roman"/>
                <a:sym typeface="Times New Roman"/>
              </a:rPr>
              <a:t>0</a:t>
            </a:r>
            <a:r>
              <a:rPr lang="en">
                <a:latin typeface="Times New Roman"/>
                <a:ea typeface="Times New Roman"/>
                <a:cs typeface="Times New Roman"/>
                <a:sym typeface="Times New Roman"/>
              </a:rPr>
              <a:t> and Gauss map g:S</a:t>
            </a:r>
            <a:r>
              <a:rPr baseline="-25000" lang="en">
                <a:latin typeface="Times New Roman"/>
                <a:ea typeface="Times New Roman"/>
                <a:cs typeface="Times New Roman"/>
                <a:sym typeface="Times New Roman"/>
              </a:rPr>
              <a:t>0</a:t>
            </a:r>
            <a:r>
              <a:rPr lang="en">
                <a:latin typeface="Times New Roman"/>
                <a:ea typeface="Times New Roman"/>
                <a:cs typeface="Times New Roman"/>
                <a:sym typeface="Times New Roman"/>
              </a:rPr>
              <a:t>➝S2, we define a right-handed, normalized Gauss frame at a point </a:t>
            </a:r>
            <a:r>
              <a:rPr b="1" lang="en">
                <a:latin typeface="Times New Roman"/>
                <a:ea typeface="Times New Roman"/>
                <a:cs typeface="Times New Roman"/>
                <a:sym typeface="Times New Roman"/>
              </a:rPr>
              <a:t>u</a:t>
            </a:r>
            <a:r>
              <a:rPr lang="en">
                <a:latin typeface="Times New Roman"/>
                <a:ea typeface="Times New Roman"/>
                <a:cs typeface="Times New Roman"/>
                <a:sym typeface="Times New Roman"/>
              </a:rPr>
              <a:t>∊U:</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x(u) = f</a:t>
            </a:r>
            <a:r>
              <a:rPr baseline="-25000" lang="en">
                <a:latin typeface="Times New Roman"/>
                <a:ea typeface="Times New Roman"/>
                <a:cs typeface="Times New Roman"/>
                <a:sym typeface="Times New Roman"/>
              </a:rPr>
              <a:t>u</a:t>
            </a:r>
            <a:r>
              <a:rPr lang="en">
                <a:latin typeface="Times New Roman"/>
                <a:ea typeface="Times New Roman"/>
                <a:cs typeface="Times New Roman"/>
                <a:sym typeface="Times New Roman"/>
              </a:rPr>
              <a:t>(</a:t>
            </a:r>
            <a:r>
              <a:rPr b="1" lang="en">
                <a:latin typeface="Times New Roman"/>
                <a:ea typeface="Times New Roman"/>
                <a:cs typeface="Times New Roman"/>
                <a:sym typeface="Times New Roman"/>
              </a:rPr>
              <a:t>u</a:t>
            </a:r>
            <a:r>
              <a:rPr lang="en">
                <a:latin typeface="Times New Roman"/>
                <a:ea typeface="Times New Roman"/>
                <a:cs typeface="Times New Roman"/>
                <a:sym typeface="Times New Roman"/>
              </a:rPr>
              <a:t>) / || f</a:t>
            </a:r>
            <a:r>
              <a:rPr baseline="-25000" lang="en">
                <a:latin typeface="Times New Roman"/>
                <a:ea typeface="Times New Roman"/>
                <a:cs typeface="Times New Roman"/>
                <a:sym typeface="Times New Roman"/>
              </a:rPr>
              <a:t>u</a:t>
            </a:r>
            <a:r>
              <a:rPr lang="en">
                <a:latin typeface="Times New Roman"/>
                <a:ea typeface="Times New Roman"/>
                <a:cs typeface="Times New Roman"/>
                <a:sym typeface="Times New Roman"/>
              </a:rPr>
              <a:t>(</a:t>
            </a:r>
            <a:r>
              <a:rPr b="1" lang="en">
                <a:latin typeface="Times New Roman"/>
                <a:ea typeface="Times New Roman"/>
                <a:cs typeface="Times New Roman"/>
                <a:sym typeface="Times New Roman"/>
              </a:rPr>
              <a:t>u</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y(u) = f</a:t>
            </a:r>
            <a:r>
              <a:rPr baseline="-25000" lang="en">
                <a:latin typeface="Times New Roman"/>
                <a:ea typeface="Times New Roman"/>
                <a:cs typeface="Times New Roman"/>
                <a:sym typeface="Times New Roman"/>
              </a:rPr>
              <a:t>v</a:t>
            </a:r>
            <a:r>
              <a:rPr lang="en">
                <a:latin typeface="Times New Roman"/>
                <a:ea typeface="Times New Roman"/>
                <a:cs typeface="Times New Roman"/>
                <a:sym typeface="Times New Roman"/>
              </a:rPr>
              <a:t>(</a:t>
            </a:r>
            <a:r>
              <a:rPr b="1" lang="en">
                <a:latin typeface="Times New Roman"/>
                <a:ea typeface="Times New Roman"/>
                <a:cs typeface="Times New Roman"/>
                <a:sym typeface="Times New Roman"/>
              </a:rPr>
              <a:t>u</a:t>
            </a:r>
            <a:r>
              <a:rPr lang="en">
                <a:latin typeface="Times New Roman"/>
                <a:ea typeface="Times New Roman"/>
                <a:cs typeface="Times New Roman"/>
                <a:sym typeface="Times New Roman"/>
              </a:rPr>
              <a:t>) / || f</a:t>
            </a:r>
            <a:r>
              <a:rPr baseline="-25000" lang="en">
                <a:latin typeface="Times New Roman"/>
                <a:ea typeface="Times New Roman"/>
                <a:cs typeface="Times New Roman"/>
                <a:sym typeface="Times New Roman"/>
              </a:rPr>
              <a:t>v</a:t>
            </a:r>
            <a:r>
              <a:rPr lang="en">
                <a:latin typeface="Times New Roman"/>
                <a:ea typeface="Times New Roman"/>
                <a:cs typeface="Times New Roman"/>
                <a:sym typeface="Times New Roman"/>
              </a:rPr>
              <a:t>(</a:t>
            </a:r>
            <a:r>
              <a:rPr b="1" lang="en">
                <a:latin typeface="Times New Roman"/>
                <a:ea typeface="Times New Roman"/>
                <a:cs typeface="Times New Roman"/>
                <a:sym typeface="Times New Roman"/>
              </a:rPr>
              <a:t>u</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z(u) = g(f(</a:t>
            </a:r>
            <a:r>
              <a:rPr b="1" lang="en">
                <a:latin typeface="Times New Roman"/>
                <a:ea typeface="Times New Roman"/>
                <a:cs typeface="Times New Roman"/>
                <a:sym typeface="Times New Roman"/>
              </a:rPr>
              <a:t>u</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52" name="Google Shape;152;p22"/>
          <p:cNvSpPr txBox="1"/>
          <p:nvPr/>
        </p:nvSpPr>
        <p:spPr>
          <a:xfrm>
            <a:off x="5141950" y="3675650"/>
            <a:ext cx="3969900" cy="11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the equivalent of defining a North-W</a:t>
            </a:r>
            <a:r>
              <a:rPr lang="en"/>
              <a:t>est</a:t>
            </a:r>
            <a:r>
              <a:rPr lang="en"/>
              <a:t>-Up coordinate frame at a point u as a function of latitude (</a:t>
            </a:r>
            <a:r>
              <a:rPr lang="en">
                <a:solidFill>
                  <a:schemeClr val="dk1"/>
                </a:solidFill>
              </a:rPr>
              <a:t>φ</a:t>
            </a:r>
            <a:r>
              <a:rPr lang="en"/>
              <a:t>) and longitude (</a:t>
            </a:r>
            <a:r>
              <a:rPr lang="en">
                <a:solidFill>
                  <a:schemeClr val="dk1"/>
                </a:solidFill>
              </a:rPr>
              <a:t>λ</a:t>
            </a:r>
            <a:r>
              <a:rPr lang="en"/>
              <a:t>)</a:t>
            </a:r>
            <a:endParaRPr/>
          </a:p>
        </p:txBody>
      </p:sp>
      <p:pic>
        <p:nvPicPr>
          <p:cNvPr id="153" name="Google Shape;153;p22"/>
          <p:cNvPicPr preferRelativeResize="0"/>
          <p:nvPr/>
        </p:nvPicPr>
        <p:blipFill>
          <a:blip r:embed="rId3">
            <a:alphaModFix/>
          </a:blip>
          <a:stretch>
            <a:fillRect/>
          </a:stretch>
        </p:blipFill>
        <p:spPr>
          <a:xfrm>
            <a:off x="5074448" y="339725"/>
            <a:ext cx="3552597" cy="3416400"/>
          </a:xfrm>
          <a:prstGeom prst="rect">
            <a:avLst/>
          </a:prstGeom>
          <a:noFill/>
          <a:ln>
            <a:noFill/>
          </a:ln>
        </p:spPr>
      </p:pic>
      <p:cxnSp>
        <p:nvCxnSpPr>
          <p:cNvPr id="154" name="Google Shape;154;p22"/>
          <p:cNvCxnSpPr/>
          <p:nvPr/>
        </p:nvCxnSpPr>
        <p:spPr>
          <a:xfrm rot="10800000">
            <a:off x="6595325" y="1563050"/>
            <a:ext cx="645300" cy="0"/>
          </a:xfrm>
          <a:prstGeom prst="straightConnector1">
            <a:avLst/>
          </a:prstGeom>
          <a:noFill/>
          <a:ln cap="flat" cmpd="sng" w="28575">
            <a:solidFill>
              <a:srgbClr val="00FF00"/>
            </a:solidFill>
            <a:prstDash val="solid"/>
            <a:round/>
            <a:headEnd len="med" w="med" type="none"/>
            <a:tailEnd len="med" w="med" type="triangle"/>
          </a:ln>
        </p:spPr>
      </p:cxnSp>
      <p:sp>
        <p:nvSpPr>
          <p:cNvPr id="155" name="Google Shape;155;p22"/>
          <p:cNvSpPr txBox="1"/>
          <p:nvPr/>
        </p:nvSpPr>
        <p:spPr>
          <a:xfrm>
            <a:off x="6916225" y="378875"/>
            <a:ext cx="6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x(</a:t>
            </a:r>
            <a:r>
              <a:rPr b="1" lang="en">
                <a:latin typeface="Times New Roman"/>
                <a:ea typeface="Times New Roman"/>
                <a:cs typeface="Times New Roman"/>
                <a:sym typeface="Times New Roman"/>
              </a:rPr>
              <a:t>u</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56" name="Google Shape;156;p22"/>
          <p:cNvSpPr txBox="1"/>
          <p:nvPr/>
        </p:nvSpPr>
        <p:spPr>
          <a:xfrm>
            <a:off x="6490525" y="1166488"/>
            <a:ext cx="6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y</a:t>
            </a:r>
            <a:r>
              <a:rPr lang="en">
                <a:latin typeface="Times New Roman"/>
                <a:ea typeface="Times New Roman"/>
                <a:cs typeface="Times New Roman"/>
                <a:sym typeface="Times New Roman"/>
              </a:rPr>
              <a:t>(</a:t>
            </a:r>
            <a:r>
              <a:rPr b="1" lang="en">
                <a:latin typeface="Times New Roman"/>
                <a:ea typeface="Times New Roman"/>
                <a:cs typeface="Times New Roman"/>
                <a:sym typeface="Times New Roman"/>
              </a:rPr>
              <a:t>u</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57" name="Google Shape;157;p22"/>
          <p:cNvSpPr txBox="1"/>
          <p:nvPr/>
        </p:nvSpPr>
        <p:spPr>
          <a:xfrm>
            <a:off x="6752200" y="1788238"/>
            <a:ext cx="65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900FF"/>
                </a:solidFill>
                <a:latin typeface="Times New Roman"/>
                <a:ea typeface="Times New Roman"/>
                <a:cs typeface="Times New Roman"/>
                <a:sym typeface="Times New Roman"/>
              </a:rPr>
              <a:t>(</a:t>
            </a:r>
            <a:r>
              <a:rPr i="1" lang="en" sz="1600">
                <a:solidFill>
                  <a:srgbClr val="9900FF"/>
                </a:solidFill>
                <a:latin typeface="Times New Roman"/>
                <a:ea typeface="Times New Roman"/>
                <a:cs typeface="Times New Roman"/>
                <a:sym typeface="Times New Roman"/>
              </a:rPr>
              <a:t>u</a:t>
            </a:r>
            <a:r>
              <a:rPr lang="en" sz="1600">
                <a:solidFill>
                  <a:srgbClr val="9900FF"/>
                </a:solidFill>
                <a:latin typeface="Times New Roman"/>
                <a:ea typeface="Times New Roman"/>
                <a:cs typeface="Times New Roman"/>
                <a:sym typeface="Times New Roman"/>
              </a:rPr>
              <a:t>)</a:t>
            </a:r>
            <a:endParaRPr sz="1600">
              <a:solidFill>
                <a:srgbClr val="9900FF"/>
              </a:solidFill>
              <a:latin typeface="Times New Roman"/>
              <a:ea typeface="Times New Roman"/>
              <a:cs typeface="Times New Roman"/>
              <a:sym typeface="Times New Roman"/>
            </a:endParaRPr>
          </a:p>
        </p:txBody>
      </p:sp>
      <p:sp>
        <p:nvSpPr>
          <p:cNvPr id="158" name="Google Shape;158;p22"/>
          <p:cNvSpPr txBox="1"/>
          <p:nvPr/>
        </p:nvSpPr>
        <p:spPr>
          <a:xfrm>
            <a:off x="6667025" y="2349588"/>
            <a:ext cx="65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900FF"/>
                </a:solidFill>
                <a:latin typeface="Times New Roman"/>
                <a:ea typeface="Times New Roman"/>
                <a:cs typeface="Times New Roman"/>
                <a:sym typeface="Times New Roman"/>
              </a:rPr>
              <a:t>(</a:t>
            </a:r>
            <a:r>
              <a:rPr i="1" lang="en" sz="1600">
                <a:solidFill>
                  <a:srgbClr val="9900FF"/>
                </a:solidFill>
                <a:latin typeface="Times New Roman"/>
                <a:ea typeface="Times New Roman"/>
                <a:cs typeface="Times New Roman"/>
                <a:sym typeface="Times New Roman"/>
              </a:rPr>
              <a:t>v</a:t>
            </a:r>
            <a:r>
              <a:rPr lang="en" sz="1600">
                <a:solidFill>
                  <a:srgbClr val="9900FF"/>
                </a:solidFill>
                <a:latin typeface="Times New Roman"/>
                <a:ea typeface="Times New Roman"/>
                <a:cs typeface="Times New Roman"/>
                <a:sym typeface="Times New Roman"/>
              </a:rPr>
              <a:t>)</a:t>
            </a:r>
            <a:endParaRPr sz="1600">
              <a:solidFill>
                <a:srgbClr val="9900FF"/>
              </a:solidFill>
              <a:latin typeface="Times New Roman"/>
              <a:ea typeface="Times New Roman"/>
              <a:cs typeface="Times New Roman"/>
              <a:sym typeface="Times New Roman"/>
            </a:endParaRPr>
          </a:p>
        </p:txBody>
      </p:sp>
      <p:sp>
        <p:nvSpPr>
          <p:cNvPr id="159" name="Google Shape;159;p22"/>
          <p:cNvSpPr txBox="1"/>
          <p:nvPr/>
        </p:nvSpPr>
        <p:spPr>
          <a:xfrm>
            <a:off x="351550" y="4604100"/>
            <a:ext cx="81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See eq. (14)  in Montana for the case of a sphere -- with [K], [T] and [M] given in eq. (15).</a:t>
            </a:r>
            <a:endParaRPr>
              <a:solidFill>
                <a:srgbClr val="1155CC"/>
              </a:solidFill>
            </a:endParaRPr>
          </a:p>
        </p:txBody>
      </p:sp>
      <p:cxnSp>
        <p:nvCxnSpPr>
          <p:cNvPr id="160" name="Google Shape;160;p22"/>
          <p:cNvCxnSpPr/>
          <p:nvPr/>
        </p:nvCxnSpPr>
        <p:spPr>
          <a:xfrm rot="10800000">
            <a:off x="5270725" y="1544825"/>
            <a:ext cx="1308600" cy="681600"/>
          </a:xfrm>
          <a:prstGeom prst="straightConnector1">
            <a:avLst/>
          </a:prstGeom>
          <a:noFill/>
          <a:ln cap="flat" cmpd="sng" w="28575">
            <a:solidFill>
              <a:srgbClr val="980000"/>
            </a:solidFill>
            <a:prstDash val="solid"/>
            <a:round/>
            <a:headEnd len="med" w="med" type="none"/>
            <a:tailEnd len="med" w="med" type="triangle"/>
          </a:ln>
        </p:spPr>
      </p:cxnSp>
      <p:sp>
        <p:nvSpPr>
          <p:cNvPr id="161" name="Google Shape;161;p22"/>
          <p:cNvSpPr txBox="1"/>
          <p:nvPr/>
        </p:nvSpPr>
        <p:spPr>
          <a:xfrm>
            <a:off x="5367150" y="1240025"/>
            <a:ext cx="37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latin typeface="Times New Roman"/>
                <a:ea typeface="Times New Roman"/>
                <a:cs typeface="Times New Roman"/>
                <a:sym typeface="Times New Roman"/>
              </a:rPr>
              <a:t>R</a:t>
            </a:r>
            <a:endParaRPr i="1" sz="1800">
              <a:latin typeface="Times New Roman"/>
              <a:ea typeface="Times New Roman"/>
              <a:cs typeface="Times New Roman"/>
              <a:sym typeface="Times New Roman"/>
            </a:endParaRPr>
          </a:p>
        </p:txBody>
      </p:sp>
      <p:sp>
        <p:nvSpPr>
          <p:cNvPr id="162" name="Google Shape;162;p22"/>
          <p:cNvSpPr txBox="1"/>
          <p:nvPr/>
        </p:nvSpPr>
        <p:spPr>
          <a:xfrm>
            <a:off x="304800" y="3980450"/>
            <a:ext cx="523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Notation:  </a:t>
            </a:r>
            <a:r>
              <a:rPr lang="en" sz="1800">
                <a:solidFill>
                  <a:schemeClr val="dk2"/>
                </a:solidFill>
                <a:latin typeface="Times New Roman"/>
                <a:ea typeface="Times New Roman"/>
                <a:cs typeface="Times New Roman"/>
                <a:sym typeface="Times New Roman"/>
              </a:rPr>
              <a:t>f</a:t>
            </a:r>
            <a:r>
              <a:rPr baseline="-25000" lang="en" sz="1800">
                <a:solidFill>
                  <a:schemeClr val="dk2"/>
                </a:solidFill>
                <a:latin typeface="Times New Roman"/>
                <a:ea typeface="Times New Roman"/>
                <a:cs typeface="Times New Roman"/>
                <a:sym typeface="Times New Roman"/>
              </a:rPr>
              <a:t>u</a:t>
            </a:r>
            <a:r>
              <a:rPr lang="en" sz="1800">
                <a:solidFill>
                  <a:schemeClr val="dk2"/>
                </a:solidFill>
                <a:latin typeface="Times New Roman"/>
                <a:ea typeface="Times New Roman"/>
                <a:cs typeface="Times New Roman"/>
                <a:sym typeface="Times New Roman"/>
              </a:rPr>
              <a:t>(</a:t>
            </a:r>
            <a:r>
              <a:rPr b="1" lang="en" sz="1800">
                <a:solidFill>
                  <a:schemeClr val="dk2"/>
                </a:solidFill>
                <a:latin typeface="Times New Roman"/>
                <a:ea typeface="Times New Roman"/>
                <a:cs typeface="Times New Roman"/>
                <a:sym typeface="Times New Roman"/>
              </a:rPr>
              <a:t>u</a:t>
            </a:r>
            <a:r>
              <a:rPr lang="en" sz="1800">
                <a:solidFill>
                  <a:schemeClr val="dk2"/>
                </a:solidFill>
                <a:latin typeface="Times New Roman"/>
                <a:ea typeface="Times New Roman"/>
                <a:cs typeface="Times New Roman"/>
                <a:sym typeface="Times New Roman"/>
              </a:rPr>
              <a:t>) </a:t>
            </a:r>
            <a:r>
              <a:rPr lang="en">
                <a:latin typeface="Times New Roman"/>
                <a:ea typeface="Times New Roman"/>
                <a:cs typeface="Times New Roman"/>
                <a:sym typeface="Times New Roman"/>
              </a:rPr>
              <a:t>= partial derivative of </a:t>
            </a:r>
            <a:r>
              <a:rPr lang="en" sz="1700">
                <a:latin typeface="Times New Roman"/>
                <a:ea typeface="Times New Roman"/>
                <a:cs typeface="Times New Roman"/>
                <a:sym typeface="Times New Roman"/>
              </a:rPr>
              <a:t>f</a:t>
            </a:r>
            <a:r>
              <a:rPr lang="en">
                <a:latin typeface="Times New Roman"/>
                <a:ea typeface="Times New Roman"/>
                <a:cs typeface="Times New Roman"/>
                <a:sym typeface="Times New Roman"/>
              </a:rPr>
              <a:t> with respect to </a:t>
            </a:r>
            <a:r>
              <a:rPr b="1" lang="en">
                <a:latin typeface="Times New Roman"/>
                <a:ea typeface="Times New Roman"/>
                <a:cs typeface="Times New Roman"/>
                <a:sym typeface="Times New Roman"/>
              </a:rPr>
              <a:t>u</a:t>
            </a:r>
            <a:endParaRPr b="1">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3"/>
          <p:cNvPicPr preferRelativeResize="0"/>
          <p:nvPr/>
        </p:nvPicPr>
        <p:blipFill>
          <a:blip r:embed="rId3">
            <a:alphaModFix/>
          </a:blip>
          <a:stretch>
            <a:fillRect/>
          </a:stretch>
        </p:blipFill>
        <p:spPr>
          <a:xfrm>
            <a:off x="3688575" y="2677225"/>
            <a:ext cx="2312800" cy="2312800"/>
          </a:xfrm>
          <a:prstGeom prst="rect">
            <a:avLst/>
          </a:prstGeom>
          <a:noFill/>
          <a:ln>
            <a:noFill/>
          </a:ln>
        </p:spPr>
      </p:pic>
      <p:sp>
        <p:nvSpPr>
          <p:cNvPr id="168" name="Google Shape;168;p23"/>
          <p:cNvSpPr txBox="1"/>
          <p:nvPr>
            <p:ph type="title"/>
          </p:nvPr>
        </p:nvSpPr>
        <p:spPr>
          <a:xfrm>
            <a:off x="311700" y="75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Terminology</a:t>
            </a:r>
            <a:endParaRPr/>
          </a:p>
        </p:txBody>
      </p:sp>
      <p:sp>
        <p:nvSpPr>
          <p:cNvPr id="169" name="Google Shape;169;p23"/>
          <p:cNvSpPr txBox="1"/>
          <p:nvPr>
            <p:ph idx="1" type="body"/>
          </p:nvPr>
        </p:nvSpPr>
        <p:spPr>
          <a:xfrm>
            <a:off x="111650" y="648625"/>
            <a:ext cx="8520600" cy="434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Nonholonomic system</a:t>
            </a:r>
            <a:endParaRPr b="1"/>
          </a:p>
          <a:p>
            <a:pPr indent="0" lvl="0" marL="0" rtl="0" algn="l">
              <a:spcBef>
                <a:spcPts val="1600"/>
              </a:spcBef>
              <a:spcAft>
                <a:spcPts val="0"/>
              </a:spcAft>
              <a:buNone/>
            </a:pPr>
            <a:r>
              <a:rPr lang="en"/>
              <a:t>A nonholonomic system in </a:t>
            </a:r>
            <a:r>
              <a:rPr lang="en">
                <a:uFill>
                  <a:noFill/>
                </a:uFill>
                <a:hlinkClick r:id="rId4"/>
              </a:rPr>
              <a:t>physics</a:t>
            </a:r>
            <a:r>
              <a:rPr lang="en"/>
              <a:t> and mechanics is a </a:t>
            </a:r>
            <a:r>
              <a:rPr lang="en">
                <a:uFill>
                  <a:noFill/>
                </a:uFill>
                <a:hlinkClick r:id="rId5"/>
              </a:rPr>
              <a:t>system</a:t>
            </a:r>
            <a:r>
              <a:rPr lang="en"/>
              <a:t> whose state depends on the path taken in order to achieve it.</a:t>
            </a:r>
            <a:endParaRPr/>
          </a:p>
          <a:p>
            <a:pPr indent="0" lvl="0" marL="0" rtl="0" algn="l">
              <a:spcBef>
                <a:spcPts val="1000"/>
              </a:spcBef>
              <a:spcAft>
                <a:spcPts val="0"/>
              </a:spcAft>
              <a:buNone/>
            </a:pPr>
            <a:r>
              <a:rPr lang="en"/>
              <a:t>Nonholonomic constraints are said to be “nonintegrable” -- for example, velocity constraints that cannot be integrated to give a position and orientation.</a:t>
            </a:r>
            <a:endParaRPr/>
          </a:p>
          <a:p>
            <a:pPr indent="0" lvl="0" marL="0" rtl="0" algn="l">
              <a:spcBef>
                <a:spcPts val="1000"/>
              </a:spcBef>
              <a:spcAft>
                <a:spcPts val="0"/>
              </a:spcAft>
              <a:buNone/>
            </a:pPr>
            <a:r>
              <a:rPr lang="en"/>
              <a:t>Some examples to think about:</a:t>
            </a:r>
            <a:endParaRPr/>
          </a:p>
          <a:p>
            <a:pPr indent="-342900" lvl="0" marL="914400" rtl="0" algn="l">
              <a:lnSpc>
                <a:spcPct val="100000"/>
              </a:lnSpc>
              <a:spcBef>
                <a:spcPts val="1000"/>
              </a:spcBef>
              <a:spcAft>
                <a:spcPts val="0"/>
              </a:spcAft>
              <a:buSzPts val="1800"/>
              <a:buChar char="●"/>
            </a:pPr>
            <a:r>
              <a:rPr lang="en"/>
              <a:t>Cylinder rolling on a plane</a:t>
            </a:r>
            <a:br>
              <a:rPr lang="en"/>
            </a:br>
            <a:r>
              <a:rPr lang="en" sz="1500"/>
              <a:t>(about only 1 axis, no slippage)</a:t>
            </a:r>
            <a:r>
              <a:rPr lang="en"/>
              <a:t>?</a:t>
            </a:r>
            <a:endParaRPr/>
          </a:p>
          <a:p>
            <a:pPr indent="-342900" lvl="0" marL="914400" rtl="0" algn="l">
              <a:lnSpc>
                <a:spcPct val="100000"/>
              </a:lnSpc>
              <a:spcBef>
                <a:spcPts val="0"/>
              </a:spcBef>
              <a:spcAft>
                <a:spcPts val="0"/>
              </a:spcAft>
              <a:buSzPts val="1800"/>
              <a:buChar char="●"/>
            </a:pPr>
            <a:r>
              <a:rPr lang="en"/>
              <a:t>Cone rolling on a plane?</a:t>
            </a:r>
            <a:endParaRPr/>
          </a:p>
          <a:p>
            <a:pPr indent="-342900" lvl="0" marL="914400" rtl="0" algn="l">
              <a:lnSpc>
                <a:spcPct val="100000"/>
              </a:lnSpc>
              <a:spcBef>
                <a:spcPts val="0"/>
              </a:spcBef>
              <a:spcAft>
                <a:spcPts val="0"/>
              </a:spcAft>
              <a:buSzPts val="1800"/>
              <a:buChar char="●"/>
            </a:pPr>
            <a:r>
              <a:rPr lang="en"/>
              <a:t>Sphere rolling on a plane?</a:t>
            </a:r>
            <a:endParaRPr/>
          </a:p>
          <a:p>
            <a:pPr indent="-342900" lvl="0" marL="914400" rtl="0" algn="l">
              <a:lnSpc>
                <a:spcPct val="100000"/>
              </a:lnSpc>
              <a:spcBef>
                <a:spcPts val="0"/>
              </a:spcBef>
              <a:spcAft>
                <a:spcPts val="0"/>
              </a:spcAft>
              <a:buSzPts val="1800"/>
              <a:buChar char="●"/>
            </a:pPr>
            <a:r>
              <a:rPr lang="en"/>
              <a:t>Cart with casters?</a:t>
            </a:r>
            <a:endParaRPr/>
          </a:p>
          <a:p>
            <a:pPr indent="-342900" lvl="0" marL="914400" rtl="0" algn="l">
              <a:lnSpc>
                <a:spcPct val="100000"/>
              </a:lnSpc>
              <a:spcBef>
                <a:spcPts val="0"/>
              </a:spcBef>
              <a:spcAft>
                <a:spcPts val="0"/>
              </a:spcAft>
              <a:buSzPts val="1800"/>
              <a:buChar char="●"/>
            </a:pPr>
            <a:r>
              <a:rPr lang="en"/>
              <a:t>Omni Wheels?</a:t>
            </a:r>
            <a:endParaRPr/>
          </a:p>
        </p:txBody>
      </p:sp>
      <p:pic>
        <p:nvPicPr>
          <p:cNvPr id="170" name="Google Shape;170;p23"/>
          <p:cNvPicPr preferRelativeResize="0"/>
          <p:nvPr/>
        </p:nvPicPr>
        <p:blipFill>
          <a:blip r:embed="rId6">
            <a:alphaModFix/>
          </a:blip>
          <a:stretch>
            <a:fillRect/>
          </a:stretch>
        </p:blipFill>
        <p:spPr>
          <a:xfrm>
            <a:off x="6196225" y="2732850"/>
            <a:ext cx="2762249" cy="2201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4"/>
          <p:cNvPicPr preferRelativeResize="0"/>
          <p:nvPr/>
        </p:nvPicPr>
        <p:blipFill>
          <a:blip r:embed="rId3">
            <a:alphaModFix/>
          </a:blip>
          <a:stretch>
            <a:fillRect/>
          </a:stretch>
        </p:blipFill>
        <p:spPr>
          <a:xfrm>
            <a:off x="5391600" y="851400"/>
            <a:ext cx="3440699" cy="3440699"/>
          </a:xfrm>
          <a:prstGeom prst="rect">
            <a:avLst/>
          </a:prstGeom>
          <a:noFill/>
          <a:ln>
            <a:noFill/>
          </a:ln>
        </p:spPr>
      </p:pic>
      <p:sp>
        <p:nvSpPr>
          <p:cNvPr id="176" name="Google Shape;17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any of this good for?	</a:t>
            </a:r>
            <a:endParaRPr/>
          </a:p>
        </p:txBody>
      </p:sp>
      <p:sp>
        <p:nvSpPr>
          <p:cNvPr id="177" name="Google Shape;177;p24"/>
          <p:cNvSpPr txBox="1"/>
          <p:nvPr>
            <p:ph idx="1" type="body"/>
          </p:nvPr>
        </p:nvSpPr>
        <p:spPr>
          <a:xfrm>
            <a:off x="311700" y="1152475"/>
            <a:ext cx="4871400" cy="35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or a given surface, we construct the matrices (K, T, M) that define the manifold.</a:t>
            </a:r>
            <a:endParaRPr/>
          </a:p>
          <a:p>
            <a:pPr indent="0" lvl="0" marL="0" rtl="0" algn="l">
              <a:spcBef>
                <a:spcPts val="1600"/>
              </a:spcBef>
              <a:spcAft>
                <a:spcPts val="0"/>
              </a:spcAft>
              <a:buClr>
                <a:schemeClr val="dk1"/>
              </a:buClr>
              <a:buSzPts val="1100"/>
              <a:buFont typeface="Arial"/>
              <a:buNone/>
            </a:pPr>
            <a:r>
              <a:rPr lang="en"/>
              <a:t>Having found these matrices, we can relate the velocities of the </a:t>
            </a:r>
            <a:r>
              <a:rPr b="1" lang="en"/>
              <a:t>object</a:t>
            </a:r>
            <a:r>
              <a:rPr lang="en"/>
              <a:t> (what we know) with the velocity of the </a:t>
            </a:r>
            <a:r>
              <a:rPr b="1" lang="en"/>
              <a:t>contact</a:t>
            </a:r>
            <a:r>
              <a:rPr lang="en"/>
              <a:t> </a:t>
            </a:r>
            <a:r>
              <a:rPr b="1" lang="en"/>
              <a:t>patch</a:t>
            </a:r>
            <a:r>
              <a:rPr lang="en"/>
              <a:t> (what we care about)</a:t>
            </a:r>
            <a:endParaRPr/>
          </a:p>
          <a:p>
            <a:pPr indent="0" lvl="0" marL="0" rtl="0" algn="l">
              <a:spcBef>
                <a:spcPts val="1600"/>
              </a:spcBef>
              <a:spcAft>
                <a:spcPts val="0"/>
              </a:spcAft>
              <a:buClr>
                <a:schemeClr val="dk1"/>
              </a:buClr>
              <a:buSzPts val="1100"/>
              <a:buFont typeface="Arial"/>
              <a:buNone/>
            </a:pPr>
            <a:r>
              <a:rPr lang="en"/>
              <a:t>We need to numerically step through kinematics to determine the final position (because non-holonomic -- no integrable closed-form solution)</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178" name="Google Shape;178;p24"/>
          <p:cNvSpPr txBox="1"/>
          <p:nvPr/>
        </p:nvSpPr>
        <p:spPr>
          <a:xfrm>
            <a:off x="6324588" y="445025"/>
            <a:ext cx="1757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Rolling!</a:t>
            </a:r>
            <a:endParaRPr sz="3000"/>
          </a:p>
        </p:txBody>
      </p:sp>
      <p:sp>
        <p:nvSpPr>
          <p:cNvPr id="179" name="Google Shape;179;p24"/>
          <p:cNvSpPr txBox="1"/>
          <p:nvPr/>
        </p:nvSpPr>
        <p:spPr>
          <a:xfrm>
            <a:off x="5855700" y="39868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Inspired by CMU BallBot:</a:t>
            </a:r>
            <a:br>
              <a:rPr lang="en"/>
            </a:br>
            <a:r>
              <a:rPr lang="en" u="sng">
                <a:solidFill>
                  <a:schemeClr val="hlink"/>
                </a:solidFill>
                <a:hlinkClick r:id="rId4"/>
              </a:rPr>
              <a:t>https://youtu.be/O5w_nwIC8_Q</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7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idx="1" type="body"/>
          </p:nvPr>
        </p:nvSpPr>
        <p:spPr>
          <a:xfrm>
            <a:off x="2881825" y="1942075"/>
            <a:ext cx="2996400" cy="56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(Muhammad Sunny)</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idx="1" type="body"/>
          </p:nvPr>
        </p:nvSpPr>
        <p:spPr>
          <a:xfrm>
            <a:off x="235500" y="1235902"/>
            <a:ext cx="4441200" cy="3674700"/>
          </a:xfrm>
          <a:prstGeom prst="rect">
            <a:avLst/>
          </a:prstGeom>
        </p:spPr>
        <p:txBody>
          <a:bodyPr anchorCtr="0" anchor="t" bIns="91425" lIns="91425" spcFirstLastPara="1" rIns="91425" wrap="square" tIns="91425">
            <a:noAutofit/>
          </a:bodyPr>
          <a:lstStyle/>
          <a:p>
            <a:pPr indent="-158750" lvl="0" marL="0" rtl="0" algn="l">
              <a:spcBef>
                <a:spcPts val="0"/>
              </a:spcBef>
              <a:spcAft>
                <a:spcPts val="0"/>
              </a:spcAft>
              <a:buSzPts val="1600"/>
              <a:buFont typeface="Calibri"/>
              <a:buChar char="●"/>
            </a:pPr>
            <a:r>
              <a:rPr lang="en" sz="1600">
                <a:latin typeface="Calibri"/>
                <a:ea typeface="Calibri"/>
                <a:cs typeface="Calibri"/>
                <a:sym typeface="Calibri"/>
              </a:rPr>
              <a:t>C</a:t>
            </a:r>
            <a:r>
              <a:rPr lang="en" sz="1600">
                <a:latin typeface="Calibri"/>
                <a:ea typeface="Calibri"/>
                <a:cs typeface="Calibri"/>
                <a:sym typeface="Calibri"/>
              </a:rPr>
              <a:t>lassic rolling contact paper (cited by anybody who works with rolling in manipulation). </a:t>
            </a:r>
            <a:endParaRPr sz="1600">
              <a:latin typeface="Calibri"/>
              <a:ea typeface="Calibri"/>
              <a:cs typeface="Calibri"/>
              <a:sym typeface="Calibri"/>
            </a:endParaRPr>
          </a:p>
          <a:p>
            <a:pPr indent="-158750" lvl="0" marL="0" rtl="0" algn="l">
              <a:spcBef>
                <a:spcPts val="0"/>
              </a:spcBef>
              <a:spcAft>
                <a:spcPts val="0"/>
              </a:spcAft>
              <a:buSzPts val="1600"/>
              <a:buFont typeface="Calibri"/>
              <a:buChar char="●"/>
            </a:pPr>
            <a:r>
              <a:rPr lang="en" sz="1600">
                <a:latin typeface="Calibri"/>
                <a:ea typeface="Calibri"/>
                <a:cs typeface="Calibri"/>
                <a:sym typeface="Calibri"/>
              </a:rPr>
              <a:t>30+ pages and many formal definitions... </a:t>
            </a:r>
            <a:endParaRPr sz="1600">
              <a:latin typeface="Calibri"/>
              <a:ea typeface="Calibri"/>
              <a:cs typeface="Calibri"/>
              <a:sym typeface="Calibri"/>
            </a:endParaRPr>
          </a:p>
          <a:p>
            <a:pPr indent="-158750" lvl="0" marL="0" rtl="0" algn="l">
              <a:spcBef>
                <a:spcPts val="0"/>
              </a:spcBef>
              <a:spcAft>
                <a:spcPts val="0"/>
              </a:spcAft>
              <a:buSzPts val="1600"/>
              <a:buFont typeface="Calibri"/>
              <a:buChar char="●"/>
            </a:pPr>
            <a:r>
              <a:rPr lang="en" sz="1600">
                <a:latin typeface="Calibri"/>
                <a:ea typeface="Calibri"/>
                <a:cs typeface="Calibri"/>
                <a:sym typeface="Calibri"/>
              </a:rPr>
              <a:t>Our goal is to make everybody feel like they understand in a basic way how the mathematics work.</a:t>
            </a:r>
            <a:endParaRPr sz="1600">
              <a:latin typeface="Calibri"/>
              <a:ea typeface="Calibri"/>
              <a:cs typeface="Calibri"/>
              <a:sym typeface="Calibri"/>
            </a:endParaRPr>
          </a:p>
          <a:p>
            <a:pPr indent="-158750" lvl="0" marL="0" rtl="0" algn="l">
              <a:spcBef>
                <a:spcPts val="0"/>
              </a:spcBef>
              <a:spcAft>
                <a:spcPts val="0"/>
              </a:spcAft>
              <a:buSzPts val="1600"/>
              <a:buFont typeface="Calibri"/>
              <a:buChar char="●"/>
            </a:pPr>
            <a:r>
              <a:rPr lang="en" sz="1600">
                <a:latin typeface="Calibri"/>
                <a:ea typeface="Calibri"/>
                <a:cs typeface="Calibri"/>
                <a:sym typeface="Calibri"/>
              </a:rPr>
              <a:t>We explain the paper and provide an exercise in </a:t>
            </a:r>
            <a:r>
              <a:rPr i="1" lang="en" sz="1600">
                <a:latin typeface="Calibri"/>
                <a:ea typeface="Calibri"/>
                <a:cs typeface="Calibri"/>
                <a:sym typeface="Calibri"/>
              </a:rPr>
              <a:t>Sympy</a:t>
            </a:r>
            <a:r>
              <a:rPr lang="en" sz="1600">
                <a:latin typeface="Calibri"/>
                <a:ea typeface="Calibri"/>
                <a:cs typeface="Calibri"/>
                <a:sym typeface="Calibri"/>
              </a:rPr>
              <a:t>, which does the </a:t>
            </a:r>
            <a:r>
              <a:rPr lang="en" sz="1600">
                <a:latin typeface="Calibri"/>
                <a:ea typeface="Calibri"/>
                <a:cs typeface="Calibri"/>
                <a:sym typeface="Calibri"/>
              </a:rPr>
              <a:t>differential</a:t>
            </a:r>
            <a:r>
              <a:rPr lang="en" sz="1600">
                <a:latin typeface="Calibri"/>
                <a:ea typeface="Calibri"/>
                <a:cs typeface="Calibri"/>
                <a:sym typeface="Calibri"/>
              </a:rPr>
              <a:t> geometry algebra. We suggest to </a:t>
            </a:r>
            <a:r>
              <a:rPr lang="en" sz="1600">
                <a:latin typeface="Calibri"/>
                <a:ea typeface="Calibri"/>
                <a:cs typeface="Calibri"/>
                <a:sym typeface="Calibri"/>
              </a:rPr>
              <a:t>go through the script a few lines at a time and check that intermediate results match things in the paper.</a:t>
            </a:r>
            <a:endParaRPr sz="1600">
              <a:latin typeface="Calibri"/>
              <a:ea typeface="Calibri"/>
              <a:cs typeface="Calibri"/>
              <a:sym typeface="Calibri"/>
            </a:endParaRPr>
          </a:p>
        </p:txBody>
      </p:sp>
      <p:pic>
        <p:nvPicPr>
          <p:cNvPr id="190" name="Google Shape;190;p26"/>
          <p:cNvPicPr preferRelativeResize="0"/>
          <p:nvPr/>
        </p:nvPicPr>
        <p:blipFill rotWithShape="1">
          <a:blip r:embed="rId3">
            <a:alphaModFix/>
          </a:blip>
          <a:srcRect b="15376" l="0" r="0" t="0"/>
          <a:stretch/>
        </p:blipFill>
        <p:spPr>
          <a:xfrm>
            <a:off x="311700" y="55975"/>
            <a:ext cx="8201674" cy="998500"/>
          </a:xfrm>
          <a:prstGeom prst="rect">
            <a:avLst/>
          </a:prstGeom>
          <a:noFill/>
          <a:ln>
            <a:noFill/>
          </a:ln>
        </p:spPr>
      </p:pic>
      <p:pic>
        <p:nvPicPr>
          <p:cNvPr id="191" name="Google Shape;191;p26"/>
          <p:cNvPicPr preferRelativeResize="0"/>
          <p:nvPr/>
        </p:nvPicPr>
        <p:blipFill>
          <a:blip r:embed="rId4">
            <a:alphaModFix/>
          </a:blip>
          <a:stretch>
            <a:fillRect/>
          </a:stretch>
        </p:blipFill>
        <p:spPr>
          <a:xfrm>
            <a:off x="4807275" y="1054475"/>
            <a:ext cx="4100099" cy="398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K, T and M enough to fully describe a surface?</a:t>
            </a:r>
            <a:endParaRPr/>
          </a:p>
        </p:txBody>
      </p:sp>
      <p:cxnSp>
        <p:nvCxnSpPr>
          <p:cNvPr id="197" name="Google Shape;197;p27"/>
          <p:cNvCxnSpPr/>
          <p:nvPr/>
        </p:nvCxnSpPr>
        <p:spPr>
          <a:xfrm flipH="1" rot="10800000">
            <a:off x="1176838" y="2021150"/>
            <a:ext cx="1892100" cy="553500"/>
          </a:xfrm>
          <a:prstGeom prst="straightConnector1">
            <a:avLst/>
          </a:prstGeom>
          <a:noFill/>
          <a:ln cap="flat" cmpd="sng" w="38100">
            <a:solidFill>
              <a:schemeClr val="dk2"/>
            </a:solidFill>
            <a:prstDash val="solid"/>
            <a:round/>
            <a:headEnd len="med" w="med" type="none"/>
            <a:tailEnd len="med" w="med" type="none"/>
          </a:ln>
        </p:spPr>
      </p:cxnSp>
      <p:sp>
        <p:nvSpPr>
          <p:cNvPr id="198" name="Google Shape;198;p27"/>
          <p:cNvSpPr txBox="1"/>
          <p:nvPr/>
        </p:nvSpPr>
        <p:spPr>
          <a:xfrm>
            <a:off x="3503338" y="1993025"/>
            <a:ext cx="29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What is the curvature here?</a:t>
            </a:r>
            <a:endParaRPr/>
          </a:p>
        </p:txBody>
      </p:sp>
      <p:sp>
        <p:nvSpPr>
          <p:cNvPr id="199" name="Google Shape;199;p27"/>
          <p:cNvSpPr/>
          <p:nvPr/>
        </p:nvSpPr>
        <p:spPr>
          <a:xfrm>
            <a:off x="5808688" y="2056125"/>
            <a:ext cx="2158482" cy="658690"/>
          </a:xfrm>
          <a:custGeom>
            <a:rect b="b" l="l" r="r" t="t"/>
            <a:pathLst>
              <a:path extrusionOk="0" h="20182" w="66992">
                <a:moveTo>
                  <a:pt x="0" y="20182"/>
                </a:moveTo>
                <a:cubicBezTo>
                  <a:pt x="4111" y="17800"/>
                  <a:pt x="13502" y="9251"/>
                  <a:pt x="24667" y="5887"/>
                </a:cubicBezTo>
                <a:cubicBezTo>
                  <a:pt x="35832" y="2523"/>
                  <a:pt x="59938" y="981"/>
                  <a:pt x="66992" y="0"/>
                </a:cubicBezTo>
              </a:path>
            </a:pathLst>
          </a:custGeom>
          <a:noFill/>
          <a:ln cap="flat" cmpd="sng" w="38100">
            <a:solidFill>
              <a:schemeClr val="dk2"/>
            </a:solidFill>
            <a:prstDash val="solid"/>
            <a:round/>
            <a:headEnd len="med" w="med" type="none"/>
            <a:tailEnd len="med" w="med" type="none"/>
          </a:ln>
        </p:spPr>
      </p:sp>
      <p:sp>
        <p:nvSpPr>
          <p:cNvPr id="200" name="Google Shape;200;p27"/>
          <p:cNvSpPr txBox="1"/>
          <p:nvPr/>
        </p:nvSpPr>
        <p:spPr>
          <a:xfrm>
            <a:off x="4754650" y="4234300"/>
            <a:ext cx="34239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Source: </a:t>
            </a:r>
            <a:r>
              <a:rPr lang="en" sz="900" u="sng">
                <a:solidFill>
                  <a:schemeClr val="hlink"/>
                </a:solidFill>
                <a:hlinkClick r:id="rId3"/>
              </a:rPr>
              <a:t>https://en.wikipedia.org/wiki/Metric_(mathematics)</a:t>
            </a:r>
            <a:r>
              <a:rPr lang="en" sz="900"/>
              <a:t> </a:t>
            </a:r>
            <a:endParaRPr sz="900"/>
          </a:p>
          <a:p>
            <a:pPr indent="457200" lvl="0" marL="0" rtl="0" algn="l">
              <a:spcBef>
                <a:spcPts val="0"/>
              </a:spcBef>
              <a:spcAft>
                <a:spcPts val="0"/>
              </a:spcAft>
              <a:buNone/>
            </a:pPr>
            <a:r>
              <a:rPr lang="en" sz="900"/>
              <a:t>      </a:t>
            </a:r>
            <a:r>
              <a:rPr lang="en" sz="900" u="sng">
                <a:solidFill>
                  <a:schemeClr val="hlink"/>
                </a:solidFill>
                <a:hlinkClick r:id="rId4"/>
              </a:rPr>
              <a:t>https://www.youtube.com/watch?v=VIqA8U9ozIA</a:t>
            </a:r>
            <a:r>
              <a:rPr lang="en" sz="900"/>
              <a:t> </a:t>
            </a:r>
            <a:endParaRPr sz="900"/>
          </a:p>
          <a:p>
            <a:pPr indent="457200" lvl="0" marL="0" rtl="0" algn="l">
              <a:spcBef>
                <a:spcPts val="0"/>
              </a:spcBef>
              <a:spcAft>
                <a:spcPts val="0"/>
              </a:spcAft>
              <a:buNone/>
            </a:pPr>
            <a:r>
              <a:rPr lang="en" sz="900"/>
              <a:t>      </a:t>
            </a:r>
            <a:r>
              <a:rPr lang="en" sz="900" u="sng">
                <a:solidFill>
                  <a:schemeClr val="hlink"/>
                </a:solidFill>
                <a:hlinkClick r:id="rId5"/>
              </a:rPr>
              <a:t>https://www.youtube.com/watch?v=si6ka6HeUdY</a:t>
            </a:r>
            <a:r>
              <a:rPr lang="en" sz="900"/>
              <a:t> </a:t>
            </a:r>
            <a:endParaRPr sz="900"/>
          </a:p>
          <a:p>
            <a:pPr indent="0" lvl="0" marL="0" rtl="0" algn="l">
              <a:spcBef>
                <a:spcPts val="0"/>
              </a:spcBef>
              <a:spcAft>
                <a:spcPts val="0"/>
              </a:spcAft>
              <a:buNone/>
            </a:pPr>
            <a:r>
              <a:t/>
            </a:r>
            <a:endParaRPr sz="900"/>
          </a:p>
        </p:txBody>
      </p:sp>
      <p:sp>
        <p:nvSpPr>
          <p:cNvPr id="201" name="Google Shape;201;p27"/>
          <p:cNvSpPr txBox="1"/>
          <p:nvPr/>
        </p:nvSpPr>
        <p:spPr>
          <a:xfrm>
            <a:off x="554850" y="1417075"/>
            <a:ext cx="275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Curvature form: K</a:t>
            </a:r>
            <a:endParaRPr sz="1600"/>
          </a:p>
        </p:txBody>
      </p:sp>
      <p:sp>
        <p:nvSpPr>
          <p:cNvPr id="202" name="Google Shape;202;p27"/>
          <p:cNvSpPr txBox="1"/>
          <p:nvPr>
            <p:ph idx="1" type="body"/>
          </p:nvPr>
        </p:nvSpPr>
        <p:spPr>
          <a:xfrm>
            <a:off x="614700" y="3219250"/>
            <a:ext cx="50574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 - curvature form </a:t>
            </a:r>
            <a:r>
              <a:rPr lang="en"/>
              <a:t>∊ R</a:t>
            </a:r>
            <a:r>
              <a:rPr baseline="30000" lang="en"/>
              <a:t>2x2</a:t>
            </a:r>
            <a:r>
              <a:rPr lang="en"/>
              <a:t> for a surface</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K, T and M enough to fully describe a surface?</a:t>
            </a:r>
            <a:endParaRPr/>
          </a:p>
        </p:txBody>
      </p:sp>
      <p:pic>
        <p:nvPicPr>
          <p:cNvPr id="208" name="Google Shape;208;p28"/>
          <p:cNvPicPr preferRelativeResize="0"/>
          <p:nvPr/>
        </p:nvPicPr>
        <p:blipFill rotWithShape="1">
          <a:blip r:embed="rId3">
            <a:alphaModFix/>
          </a:blip>
          <a:srcRect b="21760" l="22999" r="22999" t="23067"/>
          <a:stretch/>
        </p:blipFill>
        <p:spPr>
          <a:xfrm>
            <a:off x="364636" y="2046983"/>
            <a:ext cx="1478575" cy="1613533"/>
          </a:xfrm>
          <a:prstGeom prst="rect">
            <a:avLst/>
          </a:prstGeom>
          <a:noFill/>
          <a:ln>
            <a:noFill/>
          </a:ln>
        </p:spPr>
      </p:pic>
      <p:sp>
        <p:nvSpPr>
          <p:cNvPr id="209" name="Google Shape;209;p28"/>
          <p:cNvSpPr txBox="1"/>
          <p:nvPr/>
        </p:nvSpPr>
        <p:spPr>
          <a:xfrm>
            <a:off x="1989375" y="2794300"/>
            <a:ext cx="141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much does the curve twist in space?</a:t>
            </a:r>
            <a:endParaRPr/>
          </a:p>
        </p:txBody>
      </p:sp>
      <p:pic>
        <p:nvPicPr>
          <p:cNvPr id="210" name="Google Shape;210;p28"/>
          <p:cNvPicPr preferRelativeResize="0"/>
          <p:nvPr/>
        </p:nvPicPr>
        <p:blipFill>
          <a:blip r:embed="rId4">
            <a:alphaModFix/>
          </a:blip>
          <a:stretch>
            <a:fillRect/>
          </a:stretch>
        </p:blipFill>
        <p:spPr>
          <a:xfrm>
            <a:off x="1920050" y="3549397"/>
            <a:ext cx="1555875" cy="806750"/>
          </a:xfrm>
          <a:prstGeom prst="rect">
            <a:avLst/>
          </a:prstGeom>
          <a:noFill/>
          <a:ln>
            <a:noFill/>
          </a:ln>
        </p:spPr>
      </p:pic>
      <p:pic>
        <p:nvPicPr>
          <p:cNvPr id="211" name="Google Shape;211;p28"/>
          <p:cNvPicPr preferRelativeResize="0"/>
          <p:nvPr/>
        </p:nvPicPr>
        <p:blipFill rotWithShape="1">
          <a:blip r:embed="rId5">
            <a:alphaModFix/>
          </a:blip>
          <a:srcRect b="0" l="21446" r="27948" t="0"/>
          <a:stretch/>
        </p:blipFill>
        <p:spPr>
          <a:xfrm>
            <a:off x="581850" y="3811075"/>
            <a:ext cx="1044125" cy="1160600"/>
          </a:xfrm>
          <a:prstGeom prst="rect">
            <a:avLst/>
          </a:prstGeom>
          <a:noFill/>
          <a:ln>
            <a:noFill/>
          </a:ln>
        </p:spPr>
      </p:pic>
      <p:sp>
        <p:nvSpPr>
          <p:cNvPr id="212" name="Google Shape;212;p28"/>
          <p:cNvSpPr txBox="1"/>
          <p:nvPr/>
        </p:nvSpPr>
        <p:spPr>
          <a:xfrm>
            <a:off x="4930750" y="2631375"/>
            <a:ext cx="307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“Determining the distances along the curves through integration is metric tensor.”</a:t>
            </a:r>
            <a:endParaRPr/>
          </a:p>
        </p:txBody>
      </p:sp>
      <p:sp>
        <p:nvSpPr>
          <p:cNvPr id="213" name="Google Shape;213;p28"/>
          <p:cNvSpPr txBox="1"/>
          <p:nvPr/>
        </p:nvSpPr>
        <p:spPr>
          <a:xfrm>
            <a:off x="4754650" y="4234300"/>
            <a:ext cx="34239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Source: </a:t>
            </a:r>
            <a:r>
              <a:rPr lang="en" sz="900" u="sng">
                <a:solidFill>
                  <a:schemeClr val="hlink"/>
                </a:solidFill>
                <a:hlinkClick r:id="rId6"/>
              </a:rPr>
              <a:t>https://en.wikipedia.org/wiki/Metric_(mathematics)</a:t>
            </a:r>
            <a:r>
              <a:rPr lang="en" sz="900"/>
              <a:t> </a:t>
            </a:r>
            <a:endParaRPr sz="900"/>
          </a:p>
          <a:p>
            <a:pPr indent="457200" lvl="0" marL="0" rtl="0" algn="l">
              <a:spcBef>
                <a:spcPts val="0"/>
              </a:spcBef>
              <a:spcAft>
                <a:spcPts val="0"/>
              </a:spcAft>
              <a:buNone/>
            </a:pPr>
            <a:r>
              <a:rPr lang="en" sz="900"/>
              <a:t>      </a:t>
            </a:r>
            <a:r>
              <a:rPr lang="en" sz="900" u="sng">
                <a:solidFill>
                  <a:schemeClr val="hlink"/>
                </a:solidFill>
                <a:hlinkClick r:id="rId7"/>
              </a:rPr>
              <a:t>https://www.youtube.com/watch?v=VIqA8U9ozIA</a:t>
            </a:r>
            <a:r>
              <a:rPr lang="en" sz="900"/>
              <a:t> </a:t>
            </a:r>
            <a:endParaRPr sz="900"/>
          </a:p>
          <a:p>
            <a:pPr indent="457200" lvl="0" marL="0" rtl="0" algn="l">
              <a:spcBef>
                <a:spcPts val="0"/>
              </a:spcBef>
              <a:spcAft>
                <a:spcPts val="0"/>
              </a:spcAft>
              <a:buNone/>
            </a:pPr>
            <a:r>
              <a:rPr lang="en" sz="900"/>
              <a:t>      </a:t>
            </a:r>
            <a:r>
              <a:rPr lang="en" sz="900" u="sng">
                <a:solidFill>
                  <a:schemeClr val="hlink"/>
                </a:solidFill>
                <a:hlinkClick r:id="rId8"/>
              </a:rPr>
              <a:t>https://www.youtube.com/watch?v=si6ka6HeUdY</a:t>
            </a:r>
            <a:r>
              <a:rPr lang="en" sz="900"/>
              <a:t> </a:t>
            </a:r>
            <a:endParaRPr sz="900"/>
          </a:p>
          <a:p>
            <a:pPr indent="0" lvl="0" marL="0" rtl="0" algn="l">
              <a:spcBef>
                <a:spcPts val="0"/>
              </a:spcBef>
              <a:spcAft>
                <a:spcPts val="0"/>
              </a:spcAft>
              <a:buNone/>
            </a:pPr>
            <a:r>
              <a:t/>
            </a:r>
            <a:endParaRPr sz="900"/>
          </a:p>
        </p:txBody>
      </p:sp>
      <p:sp>
        <p:nvSpPr>
          <p:cNvPr id="214" name="Google Shape;214;p28"/>
          <p:cNvSpPr txBox="1"/>
          <p:nvPr>
            <p:ph idx="1" type="body"/>
          </p:nvPr>
        </p:nvSpPr>
        <p:spPr>
          <a:xfrm>
            <a:off x="506450" y="1209700"/>
            <a:ext cx="82224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 - torsion form </a:t>
            </a:r>
            <a:r>
              <a:rPr lang="en"/>
              <a:t>∊ R</a:t>
            </a:r>
            <a:r>
              <a:rPr baseline="30000" lang="en"/>
              <a:t>1x2</a:t>
            </a:r>
            <a:r>
              <a:rPr lang="en"/>
              <a:t> for a surface</a:t>
            </a:r>
            <a:endParaRPr/>
          </a:p>
          <a:p>
            <a:pPr indent="0" lvl="0" marL="0" rtl="0" algn="l">
              <a:spcBef>
                <a:spcPts val="1600"/>
              </a:spcBef>
              <a:spcAft>
                <a:spcPts val="1600"/>
              </a:spcAft>
              <a:buNone/>
            </a:pPr>
            <a:r>
              <a:rPr b="1" lang="en"/>
              <a:t>M - metric</a:t>
            </a:r>
            <a:r>
              <a:rPr lang="en"/>
              <a:t> ∊ R</a:t>
            </a:r>
            <a:r>
              <a:rPr baseline="30000" lang="en"/>
              <a:t>2x2</a:t>
            </a:r>
            <a:r>
              <a:rPr lang="en"/>
              <a:t> for a surface. e.g. Euclidean distance, Riemannian metric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Kinematics of Contact (Contact Equations)</a:t>
            </a:r>
            <a:endParaRPr/>
          </a:p>
        </p:txBody>
      </p:sp>
      <p:sp>
        <p:nvSpPr>
          <p:cNvPr id="220" name="Google Shape;22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Cr1, Cr2: fixed frames in bodies</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Cl1, Cl2: local frames</a:t>
            </a:r>
            <a:endParaRPr>
              <a:latin typeface="Times New Roman"/>
              <a:ea typeface="Times New Roman"/>
              <a:cs typeface="Times New Roman"/>
              <a:sym typeface="Times New Roman"/>
            </a:endParaRPr>
          </a:p>
          <a:p>
            <a:pPr indent="0" lvl="0" marL="0" rtl="0" algn="l">
              <a:spcBef>
                <a:spcPts val="1600"/>
              </a:spcBef>
              <a:spcAft>
                <a:spcPts val="1600"/>
              </a:spcAft>
              <a:buNone/>
            </a:pPr>
            <a:r>
              <a:rPr lang="en">
                <a:latin typeface="Times New Roman"/>
                <a:ea typeface="Times New Roman"/>
                <a:cs typeface="Times New Roman"/>
                <a:sym typeface="Times New Roman"/>
              </a:rPr>
              <a:t>Cc1, Cc2: (moving) contact frames</a:t>
            </a:r>
            <a:endParaRPr>
              <a:latin typeface="Times New Roman"/>
              <a:ea typeface="Times New Roman"/>
              <a:cs typeface="Times New Roman"/>
              <a:sym typeface="Times New Roman"/>
            </a:endParaRPr>
          </a:p>
        </p:txBody>
      </p:sp>
      <p:pic>
        <p:nvPicPr>
          <p:cNvPr id="221" name="Google Shape;221;p29"/>
          <p:cNvPicPr preferRelativeResize="0"/>
          <p:nvPr/>
        </p:nvPicPr>
        <p:blipFill>
          <a:blip r:embed="rId3">
            <a:alphaModFix/>
          </a:blip>
          <a:stretch>
            <a:fillRect/>
          </a:stretch>
        </p:blipFill>
        <p:spPr>
          <a:xfrm>
            <a:off x="4144550" y="1239775"/>
            <a:ext cx="4275925" cy="308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0"/>
          <p:cNvPicPr preferRelativeResize="0"/>
          <p:nvPr/>
        </p:nvPicPr>
        <p:blipFill rotWithShape="1">
          <a:blip r:embed="rId3">
            <a:alphaModFix/>
          </a:blip>
          <a:srcRect b="13741" l="0" r="0" t="0"/>
          <a:stretch/>
        </p:blipFill>
        <p:spPr>
          <a:xfrm>
            <a:off x="2526475" y="3121125"/>
            <a:ext cx="4238625" cy="772325"/>
          </a:xfrm>
          <a:prstGeom prst="rect">
            <a:avLst/>
          </a:prstGeom>
          <a:noFill/>
          <a:ln>
            <a:noFill/>
          </a:ln>
        </p:spPr>
      </p:pic>
      <p:sp>
        <p:nvSpPr>
          <p:cNvPr id="227" name="Google Shape;227;p30"/>
          <p:cNvSpPr txBox="1"/>
          <p:nvPr>
            <p:ph type="title"/>
          </p:nvPr>
        </p:nvSpPr>
        <p:spPr>
          <a:xfrm>
            <a:off x="468613" y="13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Kinematics of Contact (Contact Equations)</a:t>
            </a:r>
            <a:endParaRPr/>
          </a:p>
        </p:txBody>
      </p:sp>
      <p:sp>
        <p:nvSpPr>
          <p:cNvPr id="228" name="Google Shape;228;p30"/>
          <p:cNvSpPr txBox="1"/>
          <p:nvPr>
            <p:ph idx="1" type="body"/>
          </p:nvPr>
        </p:nvSpPr>
        <p:spPr>
          <a:xfrm>
            <a:off x="311700" y="2873400"/>
            <a:ext cx="8520600" cy="144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Times New Roman"/>
                <a:ea typeface="Times New Roman"/>
                <a:cs typeface="Times New Roman"/>
                <a:sym typeface="Times New Roman"/>
              </a:rPr>
              <a:t>Compute K1, T1, M1, and K2, T2, M2</a:t>
            </a:r>
            <a:endParaRPr>
              <a:latin typeface="Times New Roman"/>
              <a:ea typeface="Times New Roman"/>
              <a:cs typeface="Times New Roman"/>
              <a:sym typeface="Times New Roman"/>
            </a:endParaRPr>
          </a:p>
        </p:txBody>
      </p:sp>
      <p:pic>
        <p:nvPicPr>
          <p:cNvPr id="229" name="Google Shape;229;p30"/>
          <p:cNvPicPr preferRelativeResize="0"/>
          <p:nvPr/>
        </p:nvPicPr>
        <p:blipFill>
          <a:blip r:embed="rId4">
            <a:alphaModFix/>
          </a:blip>
          <a:stretch>
            <a:fillRect/>
          </a:stretch>
        </p:blipFill>
        <p:spPr>
          <a:xfrm>
            <a:off x="2072750" y="1017725"/>
            <a:ext cx="4476750" cy="1695450"/>
          </a:xfrm>
          <a:prstGeom prst="rect">
            <a:avLst/>
          </a:prstGeom>
          <a:noFill/>
          <a:ln>
            <a:noFill/>
          </a:ln>
        </p:spPr>
      </p:pic>
      <p:sp>
        <p:nvSpPr>
          <p:cNvPr id="230" name="Google Shape;230;p30"/>
          <p:cNvSpPr txBox="1"/>
          <p:nvPr/>
        </p:nvSpPr>
        <p:spPr>
          <a:xfrm>
            <a:off x="641275" y="754250"/>
            <a:ext cx="16041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B5394"/>
                </a:solidFill>
                <a:latin typeface="Calibri"/>
                <a:ea typeface="Calibri"/>
                <a:cs typeface="Calibri"/>
                <a:sym typeface="Calibri"/>
              </a:rPr>
              <a:t>Velocities</a:t>
            </a:r>
            <a:endParaRPr sz="1700">
              <a:solidFill>
                <a:srgbClr val="0B5394"/>
              </a:solidFill>
              <a:latin typeface="Calibri"/>
              <a:ea typeface="Calibri"/>
              <a:cs typeface="Calibri"/>
              <a:sym typeface="Calibri"/>
            </a:endParaRPr>
          </a:p>
          <a:p>
            <a:pPr indent="0" lvl="0" marL="0" rtl="0" algn="l">
              <a:spcBef>
                <a:spcPts val="0"/>
              </a:spcBef>
              <a:spcAft>
                <a:spcPts val="0"/>
              </a:spcAft>
              <a:buNone/>
            </a:pPr>
            <a:r>
              <a:rPr lang="en" sz="1700">
                <a:solidFill>
                  <a:srgbClr val="0B5394"/>
                </a:solidFill>
                <a:latin typeface="Calibri"/>
                <a:ea typeface="Calibri"/>
                <a:cs typeface="Calibri"/>
                <a:sym typeface="Calibri"/>
              </a:rPr>
              <a:t>of body one </a:t>
            </a:r>
            <a:endParaRPr sz="1700">
              <a:solidFill>
                <a:srgbClr val="0B5394"/>
              </a:solidFill>
              <a:latin typeface="Calibri"/>
              <a:ea typeface="Calibri"/>
              <a:cs typeface="Calibri"/>
              <a:sym typeface="Calibri"/>
            </a:endParaRPr>
          </a:p>
          <a:p>
            <a:pPr indent="0" lvl="0" marL="0" rtl="0" algn="l">
              <a:spcBef>
                <a:spcPts val="0"/>
              </a:spcBef>
              <a:spcAft>
                <a:spcPts val="0"/>
              </a:spcAft>
              <a:buNone/>
            </a:pPr>
            <a:r>
              <a:rPr lang="en" sz="1700">
                <a:solidFill>
                  <a:srgbClr val="0B5394"/>
                </a:solidFill>
                <a:latin typeface="Calibri"/>
                <a:ea typeface="Calibri"/>
                <a:cs typeface="Calibri"/>
                <a:sym typeface="Calibri"/>
              </a:rPr>
              <a:t>with respect to body two.</a:t>
            </a:r>
            <a:endParaRPr sz="1700">
              <a:solidFill>
                <a:srgbClr val="0B5394"/>
              </a:solidFill>
              <a:latin typeface="Calibri"/>
              <a:ea typeface="Calibri"/>
              <a:cs typeface="Calibri"/>
              <a:sym typeface="Calibri"/>
            </a:endParaRPr>
          </a:p>
          <a:p>
            <a:pPr indent="0" lvl="0" marL="0" rtl="0" algn="l">
              <a:spcBef>
                <a:spcPts val="0"/>
              </a:spcBef>
              <a:spcAft>
                <a:spcPts val="0"/>
              </a:spcAft>
              <a:buNone/>
            </a:pPr>
            <a:r>
              <a:t/>
            </a:r>
            <a:endParaRPr sz="1700">
              <a:solidFill>
                <a:srgbClr val="0B5394"/>
              </a:solidFill>
              <a:latin typeface="Calibri"/>
              <a:ea typeface="Calibri"/>
              <a:cs typeface="Calibri"/>
              <a:sym typeface="Calibri"/>
            </a:endParaRPr>
          </a:p>
          <a:p>
            <a:pPr indent="0" lvl="0" marL="0" rtl="0" algn="l">
              <a:spcBef>
                <a:spcPts val="0"/>
              </a:spcBef>
              <a:spcAft>
                <a:spcPts val="0"/>
              </a:spcAft>
              <a:buNone/>
            </a:pPr>
            <a:r>
              <a:rPr lang="en" sz="1700">
                <a:solidFill>
                  <a:srgbClr val="0B5394"/>
                </a:solidFill>
                <a:latin typeface="Calibri"/>
                <a:ea typeface="Calibri"/>
                <a:cs typeface="Calibri"/>
                <a:sym typeface="Calibri"/>
              </a:rPr>
              <a:t>Example: </a:t>
            </a:r>
            <a:br>
              <a:rPr lang="en" sz="1700">
                <a:solidFill>
                  <a:srgbClr val="0B5394"/>
                </a:solidFill>
                <a:latin typeface="Calibri"/>
                <a:ea typeface="Calibri"/>
                <a:cs typeface="Calibri"/>
                <a:sym typeface="Calibri"/>
              </a:rPr>
            </a:br>
            <a:r>
              <a:rPr lang="en" sz="1700">
                <a:solidFill>
                  <a:srgbClr val="0B5394"/>
                </a:solidFill>
                <a:latin typeface="Calibri"/>
                <a:ea typeface="Calibri"/>
                <a:cs typeface="Calibri"/>
                <a:sym typeface="Calibri"/>
              </a:rPr>
              <a:t>𝝎</a:t>
            </a:r>
            <a:r>
              <a:rPr baseline="-25000" lang="en" sz="1700">
                <a:solidFill>
                  <a:srgbClr val="0B5394"/>
                </a:solidFill>
                <a:latin typeface="Calibri"/>
                <a:ea typeface="Calibri"/>
                <a:cs typeface="Calibri"/>
                <a:sym typeface="Calibri"/>
              </a:rPr>
              <a:t>x  </a:t>
            </a:r>
            <a:r>
              <a:rPr lang="en" sz="1700">
                <a:solidFill>
                  <a:srgbClr val="0B5394"/>
                </a:solidFill>
                <a:latin typeface="Calibri"/>
                <a:ea typeface="Calibri"/>
                <a:cs typeface="Calibri"/>
                <a:sym typeface="Calibri"/>
              </a:rPr>
              <a:t>is rotation velocity of body one about local x axis.</a:t>
            </a:r>
            <a:endParaRPr sz="1700">
              <a:solidFill>
                <a:srgbClr val="0B5394"/>
              </a:solidFill>
              <a:latin typeface="Calibri"/>
              <a:ea typeface="Calibri"/>
              <a:cs typeface="Calibri"/>
              <a:sym typeface="Calibri"/>
            </a:endParaRPr>
          </a:p>
        </p:txBody>
      </p:sp>
      <p:sp>
        <p:nvSpPr>
          <p:cNvPr id="231" name="Google Shape;231;p30"/>
          <p:cNvSpPr txBox="1"/>
          <p:nvPr/>
        </p:nvSpPr>
        <p:spPr>
          <a:xfrm>
            <a:off x="6383450" y="828875"/>
            <a:ext cx="14418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85200C"/>
                </a:solidFill>
                <a:latin typeface="Calibri"/>
                <a:ea typeface="Calibri"/>
                <a:cs typeface="Calibri"/>
                <a:sym typeface="Calibri"/>
              </a:rPr>
              <a:t>Velocities of the contact frames themselves -- on the surfaces of the bodies</a:t>
            </a:r>
            <a:endParaRPr sz="1700">
              <a:solidFill>
                <a:srgbClr val="85200C"/>
              </a:solidFill>
              <a:latin typeface="Calibri"/>
              <a:ea typeface="Calibri"/>
              <a:cs typeface="Calibri"/>
              <a:sym typeface="Calibri"/>
            </a:endParaRPr>
          </a:p>
        </p:txBody>
      </p:sp>
      <p:sp>
        <p:nvSpPr>
          <p:cNvPr id="232" name="Google Shape;232;p30"/>
          <p:cNvSpPr txBox="1"/>
          <p:nvPr/>
        </p:nvSpPr>
        <p:spPr>
          <a:xfrm>
            <a:off x="1993925" y="3817250"/>
            <a:ext cx="6051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74E13"/>
                </a:solidFill>
                <a:latin typeface="Calibri"/>
                <a:ea typeface="Calibri"/>
                <a:cs typeface="Calibri"/>
                <a:sym typeface="Calibri"/>
              </a:rPr>
              <a:t>Contact Equations: intermediate terms that determine how q</a:t>
            </a:r>
            <a:r>
              <a:rPr lang="en" sz="1700">
                <a:solidFill>
                  <a:srgbClr val="274E13"/>
                </a:solidFill>
                <a:latin typeface="Calibri"/>
                <a:ea typeface="Calibri"/>
                <a:cs typeface="Calibri"/>
                <a:sym typeface="Calibri"/>
              </a:rPr>
              <a:t>uantities on the right depend on the quantities on the left </a:t>
            </a:r>
            <a:br>
              <a:rPr lang="en" sz="1700">
                <a:solidFill>
                  <a:srgbClr val="274E13"/>
                </a:solidFill>
                <a:latin typeface="Calibri"/>
                <a:ea typeface="Calibri"/>
                <a:cs typeface="Calibri"/>
                <a:sym typeface="Calibri"/>
              </a:rPr>
            </a:br>
            <a:r>
              <a:rPr lang="en" sz="1700">
                <a:solidFill>
                  <a:srgbClr val="274E13"/>
                </a:solidFill>
                <a:latin typeface="Calibri"/>
                <a:ea typeface="Calibri"/>
                <a:cs typeface="Calibri"/>
                <a:sym typeface="Calibri"/>
              </a:rPr>
              <a:t>(which depends on the shape of the surface)</a:t>
            </a:r>
            <a:endParaRPr sz="1700">
              <a:solidFill>
                <a:srgbClr val="274E13"/>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5817400" y="279450"/>
            <a:ext cx="302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Montana paper</a:t>
            </a:r>
            <a:endParaRPr>
              <a:solidFill>
                <a:srgbClr val="0000FF"/>
              </a:solidFill>
            </a:endParaRPr>
          </a:p>
        </p:txBody>
      </p:sp>
      <p:pic>
        <p:nvPicPr>
          <p:cNvPr id="238" name="Google Shape;238;p31"/>
          <p:cNvPicPr preferRelativeResize="0"/>
          <p:nvPr/>
        </p:nvPicPr>
        <p:blipFill>
          <a:blip r:embed="rId3">
            <a:alphaModFix/>
          </a:blip>
          <a:stretch>
            <a:fillRect/>
          </a:stretch>
        </p:blipFill>
        <p:spPr>
          <a:xfrm>
            <a:off x="-80550" y="-27525"/>
            <a:ext cx="5275802" cy="2643876"/>
          </a:xfrm>
          <a:prstGeom prst="rect">
            <a:avLst/>
          </a:prstGeom>
          <a:noFill/>
          <a:ln>
            <a:noFill/>
          </a:ln>
        </p:spPr>
      </p:pic>
      <p:sp>
        <p:nvSpPr>
          <p:cNvPr id="239" name="Google Shape;239;p31"/>
          <p:cNvSpPr txBox="1"/>
          <p:nvPr/>
        </p:nvSpPr>
        <p:spPr>
          <a:xfrm>
            <a:off x="3346575" y="1566925"/>
            <a:ext cx="5584800" cy="2934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Eq 16</a:t>
            </a:r>
            <a:endParaRPr/>
          </a:p>
          <a:p>
            <a:pPr indent="0" lvl="0" marL="0" rtl="0" algn="l">
              <a:spcBef>
                <a:spcPts val="0"/>
              </a:spcBef>
              <a:spcAft>
                <a:spcPts val="0"/>
              </a:spcAft>
              <a:buNone/>
            </a:pPr>
            <a:r>
              <a:rPr lang="en"/>
              <a:t>Rpsi = Matrix([[cos(psi), -sin(psi)], [-sin(psi), -cos(psi)]])</a:t>
            </a:r>
            <a:endParaRPr/>
          </a:p>
          <a:p>
            <a:pPr indent="0" lvl="0" marL="0" rtl="0" algn="l">
              <a:spcBef>
                <a:spcPts val="0"/>
              </a:spcBef>
              <a:spcAft>
                <a:spcPts val="0"/>
              </a:spcAft>
              <a:buNone/>
            </a:pPr>
            <a:r>
              <a:rPr lang="en"/>
              <a:t>K2_tilde = Rpsi*Kmat2*Rpsi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Eq 17</a:t>
            </a:r>
            <a:endParaRPr/>
          </a:p>
          <a:p>
            <a:pPr indent="0" lvl="0" marL="0" rtl="0" algn="l">
              <a:spcBef>
                <a:spcPts val="0"/>
              </a:spcBef>
              <a:spcAft>
                <a:spcPts val="0"/>
              </a:spcAft>
              <a:buNone/>
            </a:pPr>
            <a:r>
              <a:rPr lang="en"/>
              <a:t>Krel = Kmat1 + K2_tilde</a:t>
            </a:r>
            <a:endParaRPr/>
          </a:p>
          <a:p>
            <a:pPr indent="0" lvl="0" marL="0" rtl="0" algn="l">
              <a:spcBef>
                <a:spcPts val="0"/>
              </a:spcBef>
              <a:spcAft>
                <a:spcPts val="0"/>
              </a:spcAft>
              <a:buNone/>
            </a:pPr>
            <a:r>
              <a:rPr lang="en"/>
              <a:t>v1gen = Matrix([-omegay, omegax]) - K2_tilde * Matrix([vx, vy])</a:t>
            </a:r>
            <a:endParaRPr/>
          </a:p>
          <a:p>
            <a:pPr indent="0" lvl="0" marL="0" rtl="0" algn="l">
              <a:spcBef>
                <a:spcPts val="0"/>
              </a:spcBef>
              <a:spcAft>
                <a:spcPts val="0"/>
              </a:spcAft>
              <a:buNone/>
            </a:pPr>
            <a:r>
              <a:rPr lang="en"/>
              <a:t>du1 = Mmat1.inv() * Krel.inv() * v1gen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Eq 18</a:t>
            </a:r>
            <a:endParaRPr/>
          </a:p>
          <a:p>
            <a:pPr indent="0" lvl="0" marL="0" rtl="0" algn="l">
              <a:spcBef>
                <a:spcPts val="0"/>
              </a:spcBef>
              <a:spcAft>
                <a:spcPts val="0"/>
              </a:spcAft>
              <a:buNone/>
            </a:pPr>
            <a:r>
              <a:rPr lang="en"/>
              <a:t>v2gen = Matrix([-omegay, omegax]) + Kmat1 * Matrix([vx, vy])</a:t>
            </a:r>
            <a:endParaRPr/>
          </a:p>
          <a:p>
            <a:pPr indent="0" lvl="0" marL="0" rtl="0" algn="l">
              <a:spcBef>
                <a:spcPts val="0"/>
              </a:spcBef>
              <a:spcAft>
                <a:spcPts val="0"/>
              </a:spcAft>
              <a:buNone/>
            </a:pPr>
            <a:r>
              <a:rPr lang="en"/>
              <a:t>du2 = Mmat2.inv() * Rpsi * Krel.inv() * v2gen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Eq 19</a:t>
            </a:r>
            <a:endParaRPr/>
          </a:p>
          <a:p>
            <a:pPr indent="0" lvl="0" marL="0" rtl="0" algn="l">
              <a:spcBef>
                <a:spcPts val="0"/>
              </a:spcBef>
              <a:spcAft>
                <a:spcPts val="0"/>
              </a:spcAft>
              <a:buNone/>
            </a:pPr>
            <a:r>
              <a:rPr lang="en"/>
              <a:t>dpsi = omegaz + (Tmat1 * Mmat1 * du1 + Tmat2 * Mmat2 * du2)[0]</a:t>
            </a:r>
            <a:endParaRPr/>
          </a:p>
        </p:txBody>
      </p:sp>
      <p:sp>
        <p:nvSpPr>
          <p:cNvPr id="240" name="Google Shape;240;p31"/>
          <p:cNvSpPr txBox="1"/>
          <p:nvPr>
            <p:ph type="title"/>
          </p:nvPr>
        </p:nvSpPr>
        <p:spPr>
          <a:xfrm>
            <a:off x="940150" y="3588325"/>
            <a:ext cx="212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In Sympy...</a:t>
            </a:r>
            <a:endParaRPr>
              <a:solidFill>
                <a:srgbClr val="00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(Michele)</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311700" y="12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Simplify for no sliding, no spin</a:t>
            </a:r>
            <a:endParaRPr/>
          </a:p>
        </p:txBody>
      </p:sp>
      <p:sp>
        <p:nvSpPr>
          <p:cNvPr id="246" name="Google Shape;246;p32"/>
          <p:cNvSpPr txBox="1"/>
          <p:nvPr/>
        </p:nvSpPr>
        <p:spPr>
          <a:xfrm>
            <a:off x="311700" y="786525"/>
            <a:ext cx="72651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du1s = simplify(du1.subs([(vx,0),(vy,0),(vz,0),(omegaz,0)]))</a:t>
            </a:r>
            <a:endParaRPr sz="1800"/>
          </a:p>
        </p:txBody>
      </p:sp>
      <p:sp>
        <p:nvSpPr>
          <p:cNvPr id="247" name="Google Shape;247;p32"/>
          <p:cNvSpPr txBox="1"/>
          <p:nvPr/>
        </p:nvSpPr>
        <p:spPr>
          <a:xfrm>
            <a:off x="311700" y="1481925"/>
            <a:ext cx="3705000" cy="30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urier New"/>
                <a:ea typeface="Courier New"/>
                <a:cs typeface="Courier New"/>
                <a:sym typeface="Courier New"/>
              </a:rPr>
              <a:t>pprint(du1s)</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   -R₂⋅omegay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   ───────────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     R₁ + R₂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    R₂⋅omegax     ⎥</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⎣(R₁ + R₂)⋅cos(u₁)  ⎦</a:t>
            </a:r>
            <a:endParaRPr sz="1800">
              <a:latin typeface="Courier New"/>
              <a:ea typeface="Courier New"/>
              <a:cs typeface="Courier New"/>
              <a:sym typeface="Courier New"/>
            </a:endParaRPr>
          </a:p>
        </p:txBody>
      </p:sp>
      <p:sp>
        <p:nvSpPr>
          <p:cNvPr id="248" name="Google Shape;248;p32"/>
          <p:cNvSpPr txBox="1"/>
          <p:nvPr/>
        </p:nvSpPr>
        <p:spPr>
          <a:xfrm>
            <a:off x="5102100" y="16662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txBox="1"/>
          <p:nvPr/>
        </p:nvSpPr>
        <p:spPr>
          <a:xfrm>
            <a:off x="3870550" y="1717950"/>
            <a:ext cx="4677900" cy="20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1155CC"/>
                </a:solidFill>
              </a:rPr>
              <a:t>S</a:t>
            </a:r>
            <a:r>
              <a:rPr i="1" lang="en" sz="1800">
                <a:solidFill>
                  <a:srgbClr val="1155CC"/>
                </a:solidFill>
              </a:rPr>
              <a:t>peed of the contact patch over the surface have terms proportional to R2/(R1+R2).</a:t>
            </a:r>
            <a:endParaRPr i="1" sz="1800">
              <a:solidFill>
                <a:srgbClr val="1155CC"/>
              </a:solidFill>
            </a:endParaRPr>
          </a:p>
          <a:p>
            <a:pPr indent="0" lvl="0" marL="0" rtl="0" algn="l">
              <a:spcBef>
                <a:spcPts val="0"/>
              </a:spcBef>
              <a:spcAft>
                <a:spcPts val="0"/>
              </a:spcAft>
              <a:buNone/>
            </a:pPr>
            <a:r>
              <a:t/>
            </a:r>
            <a:endParaRPr i="1" sz="1800">
              <a:solidFill>
                <a:srgbClr val="1155CC"/>
              </a:solidFill>
            </a:endParaRPr>
          </a:p>
          <a:p>
            <a:pPr indent="0" lvl="0" marL="0" rtl="0" algn="l">
              <a:spcBef>
                <a:spcPts val="0"/>
              </a:spcBef>
              <a:spcAft>
                <a:spcPts val="0"/>
              </a:spcAft>
              <a:buNone/>
            </a:pPr>
            <a:r>
              <a:rPr i="1" lang="en" sz="1800">
                <a:solidFill>
                  <a:srgbClr val="1155CC"/>
                </a:solidFill>
              </a:rPr>
              <a:t>(Compare to rolling terms in grasp stiffness exercise, which go just as R*dtheta)</a:t>
            </a:r>
            <a:endParaRPr i="1" sz="1800">
              <a:solidFill>
                <a:srgbClr val="1155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Kinematics of Contact (Contact Equations)</a:t>
            </a:r>
            <a:endParaRPr/>
          </a:p>
        </p:txBody>
      </p:sp>
      <p:pic>
        <p:nvPicPr>
          <p:cNvPr id="255" name="Google Shape;255;p33"/>
          <p:cNvPicPr preferRelativeResize="0"/>
          <p:nvPr/>
        </p:nvPicPr>
        <p:blipFill>
          <a:blip r:embed="rId3">
            <a:alphaModFix/>
          </a:blip>
          <a:stretch>
            <a:fillRect/>
          </a:stretch>
        </p:blipFill>
        <p:spPr>
          <a:xfrm>
            <a:off x="472550" y="1017725"/>
            <a:ext cx="4476750" cy="1695450"/>
          </a:xfrm>
          <a:prstGeom prst="rect">
            <a:avLst/>
          </a:prstGeom>
          <a:noFill/>
          <a:ln>
            <a:noFill/>
          </a:ln>
        </p:spPr>
      </p:pic>
      <p:pic>
        <p:nvPicPr>
          <p:cNvPr id="256" name="Google Shape;256;p33"/>
          <p:cNvPicPr preferRelativeResize="0"/>
          <p:nvPr/>
        </p:nvPicPr>
        <p:blipFill>
          <a:blip r:embed="rId4">
            <a:alphaModFix/>
          </a:blip>
          <a:stretch>
            <a:fillRect/>
          </a:stretch>
        </p:blipFill>
        <p:spPr>
          <a:xfrm>
            <a:off x="574175" y="2607300"/>
            <a:ext cx="3994521" cy="2125525"/>
          </a:xfrm>
          <a:prstGeom prst="rect">
            <a:avLst/>
          </a:prstGeom>
          <a:noFill/>
          <a:ln>
            <a:noFill/>
          </a:ln>
        </p:spPr>
      </p:pic>
      <p:sp>
        <p:nvSpPr>
          <p:cNvPr id="257" name="Google Shape;257;p33"/>
          <p:cNvSpPr txBox="1"/>
          <p:nvPr/>
        </p:nvSpPr>
        <p:spPr>
          <a:xfrm>
            <a:off x="5303700" y="1393975"/>
            <a:ext cx="35286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155CC"/>
                </a:solidFill>
              </a:rPr>
              <a:t>Can specialize for different cases (sphere/sphere, sphere/plane, sphere/cylinder). The [K], [M] and [T] matrices will be different in each case.</a:t>
            </a:r>
            <a:endParaRPr sz="1800">
              <a:solidFill>
                <a:srgbClr val="1155CC"/>
              </a:solidFill>
            </a:endParaRPr>
          </a:p>
          <a:p>
            <a:pPr indent="0" lvl="0" marL="0" rtl="0" algn="l">
              <a:spcBef>
                <a:spcPts val="0"/>
              </a:spcBef>
              <a:spcAft>
                <a:spcPts val="0"/>
              </a:spcAft>
              <a:buNone/>
            </a:pPr>
            <a:r>
              <a:t/>
            </a:r>
            <a:endParaRPr sz="1800">
              <a:solidFill>
                <a:srgbClr val="1155CC"/>
              </a:solidFill>
            </a:endParaRPr>
          </a:p>
          <a:p>
            <a:pPr indent="0" lvl="0" marL="0" rtl="0" algn="l">
              <a:spcBef>
                <a:spcPts val="0"/>
              </a:spcBef>
              <a:spcAft>
                <a:spcPts val="0"/>
              </a:spcAft>
              <a:buNone/>
            </a:pPr>
            <a:r>
              <a:rPr lang="en" sz="1800">
                <a:solidFill>
                  <a:srgbClr val="1155CC"/>
                </a:solidFill>
              </a:rPr>
              <a:t>Update these matrices with each time step and use them in eq. (16-20) to compute velocities and trajectories.</a:t>
            </a:r>
            <a:endParaRPr sz="1800">
              <a:solidFill>
                <a:srgbClr val="1155CC"/>
              </a:solidFill>
            </a:endParaRPr>
          </a:p>
        </p:txBody>
      </p:sp>
      <p:sp>
        <p:nvSpPr>
          <p:cNvPr id="258" name="Google Shape;258;p33"/>
          <p:cNvSpPr txBox="1"/>
          <p:nvPr/>
        </p:nvSpPr>
        <p:spPr>
          <a:xfrm>
            <a:off x="371000" y="250650"/>
            <a:ext cx="57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(Symbolic python script steps through this derivation)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type="title"/>
          </p:nvPr>
        </p:nvSpPr>
        <p:spPr>
          <a:xfrm>
            <a:off x="311700" y="9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pic>
        <p:nvPicPr>
          <p:cNvPr id="264" name="Google Shape;264;p34"/>
          <p:cNvPicPr preferRelativeResize="0"/>
          <p:nvPr/>
        </p:nvPicPr>
        <p:blipFill>
          <a:blip r:embed="rId3">
            <a:alphaModFix/>
          </a:blip>
          <a:stretch>
            <a:fillRect/>
          </a:stretch>
        </p:blipFill>
        <p:spPr>
          <a:xfrm>
            <a:off x="742900" y="705400"/>
            <a:ext cx="7219950" cy="3762375"/>
          </a:xfrm>
          <a:prstGeom prst="rect">
            <a:avLst/>
          </a:prstGeom>
          <a:noFill/>
          <a:ln>
            <a:noFill/>
          </a:ln>
        </p:spPr>
      </p:pic>
      <p:sp>
        <p:nvSpPr>
          <p:cNvPr id="265" name="Google Shape;265;p34"/>
          <p:cNvSpPr txBox="1"/>
          <p:nvPr/>
        </p:nvSpPr>
        <p:spPr>
          <a:xfrm>
            <a:off x="470125" y="4408650"/>
            <a:ext cx="795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MOONFALL</a:t>
            </a:r>
            <a:r>
              <a:rPr lang="en" sz="1800">
                <a:solidFill>
                  <a:schemeClr val="dk1"/>
                </a:solidFill>
                <a:latin typeface="Roboto"/>
                <a:ea typeface="Roboto"/>
                <a:cs typeface="Roboto"/>
                <a:sym typeface="Roboto"/>
              </a:rPr>
              <a:t> (2022) Trailer dell'Epico Sci-Fi Disaster Movie con Halle Berry</a:t>
            </a:r>
            <a:endParaRPr sz="18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idx="1" type="body"/>
          </p:nvPr>
        </p:nvSpPr>
        <p:spPr>
          <a:xfrm>
            <a:off x="3081275" y="1871825"/>
            <a:ext cx="3627000" cy="183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t>(Federico)</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242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#1</a:t>
            </a:r>
            <a:endParaRPr/>
          </a:p>
        </p:txBody>
      </p:sp>
      <p:pic>
        <p:nvPicPr>
          <p:cNvPr id="276" name="Google Shape;276;p36"/>
          <p:cNvPicPr preferRelativeResize="0"/>
          <p:nvPr/>
        </p:nvPicPr>
        <p:blipFill>
          <a:blip r:embed="rId3">
            <a:alphaModFix/>
          </a:blip>
          <a:stretch>
            <a:fillRect/>
          </a:stretch>
        </p:blipFill>
        <p:spPr>
          <a:xfrm>
            <a:off x="577375" y="1001376"/>
            <a:ext cx="3822376" cy="3170477"/>
          </a:xfrm>
          <a:prstGeom prst="rect">
            <a:avLst/>
          </a:prstGeom>
          <a:noFill/>
          <a:ln>
            <a:noFill/>
          </a:ln>
        </p:spPr>
      </p:pic>
      <p:pic>
        <p:nvPicPr>
          <p:cNvPr id="277" name="Google Shape;277;p36"/>
          <p:cNvPicPr preferRelativeResize="0"/>
          <p:nvPr/>
        </p:nvPicPr>
        <p:blipFill>
          <a:blip r:embed="rId4">
            <a:alphaModFix/>
          </a:blip>
          <a:stretch>
            <a:fillRect/>
          </a:stretch>
        </p:blipFill>
        <p:spPr>
          <a:xfrm>
            <a:off x="5421074" y="2435750"/>
            <a:ext cx="2876024" cy="2667500"/>
          </a:xfrm>
          <a:prstGeom prst="rect">
            <a:avLst/>
          </a:prstGeom>
          <a:noFill/>
          <a:ln>
            <a:noFill/>
          </a:ln>
        </p:spPr>
      </p:pic>
      <p:sp>
        <p:nvSpPr>
          <p:cNvPr id="278" name="Google Shape;278;p36"/>
          <p:cNvSpPr txBox="1"/>
          <p:nvPr/>
        </p:nvSpPr>
        <p:spPr>
          <a:xfrm>
            <a:off x="311700" y="4251000"/>
            <a:ext cx="46611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Shenli Yuan1, Austin D. Epps, Jerome Nowak, J. Kenneth Salisbury, “</a:t>
            </a:r>
            <a:r>
              <a:rPr lang="en" sz="1100" u="sng">
                <a:solidFill>
                  <a:schemeClr val="hlink"/>
                </a:solidFill>
                <a:hlinkClick r:id="rId5"/>
              </a:rPr>
              <a:t>Design of a Roller-Based Dexterous Hand for Object Grasping and Within-Hand Manipulation</a:t>
            </a:r>
            <a:r>
              <a:rPr lang="en" sz="1100">
                <a:solidFill>
                  <a:schemeClr val="dk1"/>
                </a:solidFill>
              </a:rPr>
              <a:t>,” IEEE ICRA 2020 - winner of Best Manipulation Paper award</a:t>
            </a:r>
            <a:endParaRPr sz="1100"/>
          </a:p>
        </p:txBody>
      </p:sp>
      <p:sp>
        <p:nvSpPr>
          <p:cNvPr id="279" name="Google Shape;279;p36"/>
          <p:cNvSpPr txBox="1"/>
          <p:nvPr/>
        </p:nvSpPr>
        <p:spPr>
          <a:xfrm>
            <a:off x="4399750" y="80375"/>
            <a:ext cx="466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Upcoming: </a:t>
            </a:r>
            <a:r>
              <a:rPr b="1" lang="en" sz="1100">
                <a:solidFill>
                  <a:schemeClr val="dk1"/>
                </a:solidFill>
              </a:rPr>
              <a:t>Shenli Yuan's Thesis Defense</a:t>
            </a:r>
            <a:endParaRPr b="1" sz="1100">
              <a:solidFill>
                <a:schemeClr val="dk1"/>
              </a:solidFill>
            </a:endParaRPr>
          </a:p>
          <a:p>
            <a:pPr indent="0" lvl="0" marL="0" rtl="0" algn="l">
              <a:spcBef>
                <a:spcPts val="0"/>
              </a:spcBef>
              <a:spcAft>
                <a:spcPts val="0"/>
              </a:spcAft>
              <a:buNone/>
            </a:pPr>
            <a:r>
              <a:rPr lang="en" sz="1100">
                <a:solidFill>
                  <a:schemeClr val="dk1"/>
                </a:solidFill>
              </a:rPr>
              <a:t>Time: Dec 7, 2021 08:00 AM Pacific Time (US and Canada)</a:t>
            </a:r>
            <a:endParaRPr sz="1100">
              <a:solidFill>
                <a:schemeClr val="dk1"/>
              </a:solidFill>
            </a:endParaRPr>
          </a:p>
          <a:p>
            <a:pPr indent="0" lvl="0" marL="0" rtl="0" algn="l">
              <a:spcBef>
                <a:spcPts val="0"/>
              </a:spcBef>
              <a:spcAft>
                <a:spcPts val="0"/>
              </a:spcAft>
              <a:buNone/>
            </a:pPr>
            <a:r>
              <a:rPr lang="en" sz="1100" u="sng">
                <a:solidFill>
                  <a:schemeClr val="hlink"/>
                </a:solidFill>
                <a:hlinkClick r:id="rId6"/>
              </a:rPr>
              <a:t>https://stanford.zoom.us/j/99527994579?pwd=Y2MwS3l1V29HTi9OdWptUTdvWjZiQT09</a:t>
            </a:r>
            <a:endParaRPr sz="1100" u="sng">
              <a:solidFill>
                <a:schemeClr val="hlink"/>
              </a:solidFill>
            </a:endParaRPr>
          </a:p>
          <a:p>
            <a:pPr indent="0" lvl="0" marL="0" rtl="0" algn="l">
              <a:spcBef>
                <a:spcPts val="0"/>
              </a:spcBef>
              <a:spcAft>
                <a:spcPts val="0"/>
              </a:spcAft>
              <a:buNone/>
            </a:pPr>
            <a:r>
              <a:rPr lang="en" sz="1100">
                <a:solidFill>
                  <a:schemeClr val="dk1"/>
                </a:solidFill>
              </a:rPr>
              <a:t>    Password: 041463</a:t>
            </a:r>
            <a:endParaRPr/>
          </a:p>
        </p:txBody>
      </p:sp>
      <p:pic>
        <p:nvPicPr>
          <p:cNvPr id="280" name="Google Shape;280;p36"/>
          <p:cNvPicPr preferRelativeResize="0"/>
          <p:nvPr/>
        </p:nvPicPr>
        <p:blipFill>
          <a:blip r:embed="rId7">
            <a:alphaModFix/>
          </a:blip>
          <a:stretch>
            <a:fillRect/>
          </a:stretch>
        </p:blipFill>
        <p:spPr>
          <a:xfrm>
            <a:off x="4580024" y="1111775"/>
            <a:ext cx="4300560" cy="1323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7" title="Yuan_roller-based-hand_ICRA2020.mp4">
            <a:hlinkClick r:id="rId3"/>
          </p:cNvPr>
          <p:cNvPicPr preferRelativeResize="0"/>
          <p:nvPr/>
        </p:nvPicPr>
        <p:blipFill>
          <a:blip r:embed="rId4">
            <a:alphaModFix/>
          </a:blip>
          <a:stretch>
            <a:fillRect/>
          </a:stretch>
        </p:blipFill>
        <p:spPr>
          <a:xfrm>
            <a:off x="1058975" y="90550"/>
            <a:ext cx="6664550" cy="4998425"/>
          </a:xfrm>
          <a:prstGeom prst="rect">
            <a:avLst/>
          </a:prstGeom>
          <a:noFill/>
          <a:ln>
            <a:noFill/>
          </a:ln>
        </p:spPr>
      </p:pic>
      <p:sp>
        <p:nvSpPr>
          <p:cNvPr id="286" name="Google Shape;286;p37"/>
          <p:cNvSpPr txBox="1"/>
          <p:nvPr/>
        </p:nvSpPr>
        <p:spPr>
          <a:xfrm>
            <a:off x="711650" y="4744675"/>
            <a:ext cx="73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https://drive.google.com/file/d/12gvhEojn2oW1yflHnILCLh7mop1fYHGn/view?usp=sharing</a:t>
            </a:r>
            <a:endParaRPr>
              <a:solidFill>
                <a:srgbClr val="00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311700" y="172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#1</a:t>
            </a:r>
            <a:endParaRPr/>
          </a:p>
        </p:txBody>
      </p:sp>
      <p:sp>
        <p:nvSpPr>
          <p:cNvPr id="292" name="Google Shape;292;p38"/>
          <p:cNvSpPr/>
          <p:nvPr/>
        </p:nvSpPr>
        <p:spPr>
          <a:xfrm>
            <a:off x="5069925" y="2158800"/>
            <a:ext cx="490200" cy="825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8"/>
          <p:cNvSpPr/>
          <p:nvPr/>
        </p:nvSpPr>
        <p:spPr>
          <a:xfrm>
            <a:off x="3511125" y="1792350"/>
            <a:ext cx="1558800" cy="15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38"/>
          <p:cNvPicPr preferRelativeResize="0"/>
          <p:nvPr/>
        </p:nvPicPr>
        <p:blipFill rotWithShape="1">
          <a:blip r:embed="rId3">
            <a:alphaModFix/>
          </a:blip>
          <a:srcRect b="47050" l="0" r="46751" t="0"/>
          <a:stretch/>
        </p:blipFill>
        <p:spPr>
          <a:xfrm>
            <a:off x="1548275" y="1881250"/>
            <a:ext cx="1479525" cy="724900"/>
          </a:xfrm>
          <a:prstGeom prst="rect">
            <a:avLst/>
          </a:prstGeom>
          <a:noFill/>
          <a:ln>
            <a:noFill/>
          </a:ln>
        </p:spPr>
      </p:pic>
      <p:pic>
        <p:nvPicPr>
          <p:cNvPr id="295" name="Google Shape;295;p38"/>
          <p:cNvPicPr preferRelativeResize="0"/>
          <p:nvPr/>
        </p:nvPicPr>
        <p:blipFill rotWithShape="1">
          <a:blip r:embed="rId4">
            <a:alphaModFix/>
          </a:blip>
          <a:srcRect b="0" l="0" r="0" t="51955"/>
          <a:stretch/>
        </p:blipFill>
        <p:spPr>
          <a:xfrm>
            <a:off x="472975" y="1351625"/>
            <a:ext cx="3836299" cy="312025"/>
          </a:xfrm>
          <a:prstGeom prst="rect">
            <a:avLst/>
          </a:prstGeom>
          <a:noFill/>
          <a:ln>
            <a:noFill/>
          </a:ln>
        </p:spPr>
      </p:pic>
      <p:sp>
        <p:nvSpPr>
          <p:cNvPr id="296" name="Google Shape;296;p38"/>
          <p:cNvSpPr txBox="1"/>
          <p:nvPr/>
        </p:nvSpPr>
        <p:spPr>
          <a:xfrm>
            <a:off x="5986450" y="1327000"/>
            <a:ext cx="2676300" cy="2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(u,v) → (Rcosv, -Rsinv, 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x(</a:t>
            </a:r>
            <a:r>
              <a:rPr b="1" lang="en"/>
              <a:t>u</a:t>
            </a:r>
            <a:r>
              <a:rPr lang="en"/>
              <a:t>)=[0 0 1]</a:t>
            </a:r>
            <a:r>
              <a:rPr baseline="30000" lang="en"/>
              <a:t>T</a:t>
            </a:r>
            <a:endParaRPr baseline="30000"/>
          </a:p>
          <a:p>
            <a:pPr indent="0" lvl="0" marL="0" rtl="0" algn="l">
              <a:spcBef>
                <a:spcPts val="0"/>
              </a:spcBef>
              <a:spcAft>
                <a:spcPts val="0"/>
              </a:spcAft>
              <a:buNone/>
            </a:pPr>
            <a:r>
              <a:t/>
            </a:r>
            <a:endParaRPr baseline="30000"/>
          </a:p>
          <a:p>
            <a:pPr indent="0" lvl="0" marL="0" rtl="0" algn="l">
              <a:spcBef>
                <a:spcPts val="0"/>
              </a:spcBef>
              <a:spcAft>
                <a:spcPts val="0"/>
              </a:spcAft>
              <a:buNone/>
            </a:pPr>
            <a:r>
              <a:t/>
            </a:r>
            <a:endParaRPr baseline="30000"/>
          </a:p>
          <a:p>
            <a:pPr indent="0" lvl="0" marL="0" rtl="0" algn="l">
              <a:spcBef>
                <a:spcPts val="0"/>
              </a:spcBef>
              <a:spcAft>
                <a:spcPts val="0"/>
              </a:spcAft>
              <a:buNone/>
            </a:pPr>
            <a:r>
              <a:t/>
            </a:r>
            <a:endParaRPr baseline="30000"/>
          </a:p>
          <a:p>
            <a:pPr indent="0" lvl="0" marL="0" rtl="0" algn="l">
              <a:spcBef>
                <a:spcPts val="0"/>
              </a:spcBef>
              <a:spcAft>
                <a:spcPts val="0"/>
              </a:spcAft>
              <a:buNone/>
            </a:pPr>
            <a:r>
              <a:t/>
            </a:r>
            <a:endParaRPr baseline="30000"/>
          </a:p>
          <a:p>
            <a:pPr indent="0" lvl="0" marL="0" rtl="0" algn="l">
              <a:spcBef>
                <a:spcPts val="0"/>
              </a:spcBef>
              <a:spcAft>
                <a:spcPts val="0"/>
              </a:spcAft>
              <a:buNone/>
            </a:pPr>
            <a:r>
              <a:t/>
            </a:r>
            <a:endParaRPr baseline="30000"/>
          </a:p>
          <a:p>
            <a:pPr indent="0" lvl="0" marL="0" rtl="0" algn="l">
              <a:spcBef>
                <a:spcPts val="0"/>
              </a:spcBef>
              <a:spcAft>
                <a:spcPts val="0"/>
              </a:spcAft>
              <a:buClr>
                <a:schemeClr val="dk1"/>
              </a:buClr>
              <a:buSzPts val="1100"/>
              <a:buFont typeface="Arial"/>
              <a:buNone/>
            </a:pPr>
            <a:r>
              <a:rPr lang="en">
                <a:solidFill>
                  <a:schemeClr val="dk1"/>
                </a:solidFill>
              </a:rPr>
              <a:t>z</a:t>
            </a:r>
            <a:r>
              <a:rPr lang="en">
                <a:solidFill>
                  <a:schemeClr val="dk1"/>
                </a:solidFill>
              </a:rPr>
              <a:t>(</a:t>
            </a:r>
            <a:r>
              <a:rPr b="1" lang="en">
                <a:solidFill>
                  <a:schemeClr val="dk1"/>
                </a:solidFill>
              </a:rPr>
              <a:t>u</a:t>
            </a:r>
            <a:r>
              <a:rPr lang="en">
                <a:solidFill>
                  <a:schemeClr val="dk1"/>
                </a:solidFill>
              </a:rPr>
              <a:t>)=[cos(v) -sin(v) 0]</a:t>
            </a:r>
            <a:r>
              <a:rPr baseline="30000" lang="en">
                <a:solidFill>
                  <a:schemeClr val="dk1"/>
                </a:solidFill>
              </a:rPr>
              <a:t>T</a:t>
            </a:r>
            <a:endParaRPr baseline="30000">
              <a:solidFill>
                <a:schemeClr val="dk1"/>
              </a:solidFill>
            </a:endParaRPr>
          </a:p>
          <a:p>
            <a:pPr indent="0" lvl="0" marL="0" rtl="0" algn="l">
              <a:spcBef>
                <a:spcPts val="0"/>
              </a:spcBef>
              <a:spcAft>
                <a:spcPts val="0"/>
              </a:spcAft>
              <a:buNone/>
            </a:pPr>
            <a:r>
              <a:t/>
            </a:r>
            <a:endParaRPr baseline="30000"/>
          </a:p>
        </p:txBody>
      </p:sp>
      <p:pic>
        <p:nvPicPr>
          <p:cNvPr id="297" name="Google Shape;297;p38"/>
          <p:cNvPicPr preferRelativeResize="0"/>
          <p:nvPr/>
        </p:nvPicPr>
        <p:blipFill rotWithShape="1">
          <a:blip r:embed="rId3">
            <a:alphaModFix/>
          </a:blip>
          <a:srcRect b="39671" l="57654" r="3645" t="0"/>
          <a:stretch/>
        </p:blipFill>
        <p:spPr>
          <a:xfrm>
            <a:off x="1611975" y="2667325"/>
            <a:ext cx="1075300" cy="825900"/>
          </a:xfrm>
          <a:prstGeom prst="rect">
            <a:avLst/>
          </a:prstGeom>
          <a:noFill/>
          <a:ln>
            <a:noFill/>
          </a:ln>
        </p:spPr>
      </p:pic>
      <p:pic>
        <p:nvPicPr>
          <p:cNvPr id="298" name="Google Shape;298;p38"/>
          <p:cNvPicPr preferRelativeResize="0"/>
          <p:nvPr/>
        </p:nvPicPr>
        <p:blipFill rotWithShape="1">
          <a:blip r:embed="rId3">
            <a:alphaModFix/>
          </a:blip>
          <a:srcRect b="0" l="0" r="46751" t="52561"/>
          <a:stretch/>
        </p:blipFill>
        <p:spPr>
          <a:xfrm>
            <a:off x="1535775" y="3569425"/>
            <a:ext cx="1479525" cy="649450"/>
          </a:xfrm>
          <a:prstGeom prst="rect">
            <a:avLst/>
          </a:prstGeom>
          <a:noFill/>
          <a:ln>
            <a:noFill/>
          </a:ln>
        </p:spPr>
      </p:pic>
      <p:pic>
        <p:nvPicPr>
          <p:cNvPr id="299" name="Google Shape;299;p38"/>
          <p:cNvPicPr preferRelativeResize="0"/>
          <p:nvPr/>
        </p:nvPicPr>
        <p:blipFill rotWithShape="1">
          <a:blip r:embed="rId3">
            <a:alphaModFix/>
          </a:blip>
          <a:srcRect b="39671" l="57654" r="3645" t="0"/>
          <a:stretch/>
        </p:blipFill>
        <p:spPr>
          <a:xfrm>
            <a:off x="6016325" y="2344000"/>
            <a:ext cx="1179229" cy="905725"/>
          </a:xfrm>
          <a:prstGeom prst="rect">
            <a:avLst/>
          </a:prstGeom>
          <a:noFill/>
          <a:ln>
            <a:noFill/>
          </a:ln>
        </p:spPr>
      </p:pic>
      <p:cxnSp>
        <p:nvCxnSpPr>
          <p:cNvPr id="300" name="Google Shape;300;p38"/>
          <p:cNvCxnSpPr/>
          <p:nvPr/>
        </p:nvCxnSpPr>
        <p:spPr>
          <a:xfrm>
            <a:off x="4883325" y="2651025"/>
            <a:ext cx="198000" cy="300"/>
          </a:xfrm>
          <a:prstGeom prst="straightConnector1">
            <a:avLst/>
          </a:prstGeom>
          <a:noFill/>
          <a:ln cap="flat" cmpd="sng" w="9525">
            <a:solidFill>
              <a:srgbClr val="0000FF"/>
            </a:solidFill>
            <a:prstDash val="solid"/>
            <a:round/>
            <a:headEnd len="med" w="med" type="none"/>
            <a:tailEnd len="med" w="med" type="triangle"/>
          </a:ln>
        </p:spPr>
      </p:cxnSp>
      <p:cxnSp>
        <p:nvCxnSpPr>
          <p:cNvPr id="301" name="Google Shape;301;p38"/>
          <p:cNvCxnSpPr/>
          <p:nvPr/>
        </p:nvCxnSpPr>
        <p:spPr>
          <a:xfrm rot="10800000">
            <a:off x="4883325" y="2418025"/>
            <a:ext cx="300" cy="249300"/>
          </a:xfrm>
          <a:prstGeom prst="straightConnector1">
            <a:avLst/>
          </a:prstGeom>
          <a:noFill/>
          <a:ln cap="flat" cmpd="sng" w="9525">
            <a:solidFill>
              <a:srgbClr val="FF0000"/>
            </a:solidFill>
            <a:prstDash val="solid"/>
            <a:round/>
            <a:headEnd len="med" w="med" type="none"/>
            <a:tailEnd len="med" w="med" type="triangle"/>
          </a:ln>
        </p:spPr>
      </p:cxnSp>
      <p:cxnSp>
        <p:nvCxnSpPr>
          <p:cNvPr id="302" name="Google Shape;302;p38"/>
          <p:cNvCxnSpPr/>
          <p:nvPr/>
        </p:nvCxnSpPr>
        <p:spPr>
          <a:xfrm rot="10800000">
            <a:off x="5233713" y="2574875"/>
            <a:ext cx="0" cy="205200"/>
          </a:xfrm>
          <a:prstGeom prst="straightConnector1">
            <a:avLst/>
          </a:prstGeom>
          <a:noFill/>
          <a:ln cap="flat" cmpd="sng" w="9525">
            <a:solidFill>
              <a:srgbClr val="FF0000"/>
            </a:solidFill>
            <a:prstDash val="solid"/>
            <a:round/>
            <a:headEnd len="med" w="med" type="none"/>
            <a:tailEnd len="med" w="med" type="triangle"/>
          </a:ln>
        </p:spPr>
      </p:cxnSp>
      <p:cxnSp>
        <p:nvCxnSpPr>
          <p:cNvPr id="303" name="Google Shape;303;p38"/>
          <p:cNvCxnSpPr/>
          <p:nvPr/>
        </p:nvCxnSpPr>
        <p:spPr>
          <a:xfrm rot="10800000">
            <a:off x="5015050" y="2774375"/>
            <a:ext cx="216900" cy="5700"/>
          </a:xfrm>
          <a:prstGeom prst="straightConnector1">
            <a:avLst/>
          </a:prstGeom>
          <a:noFill/>
          <a:ln cap="flat" cmpd="sng" w="9525">
            <a:solidFill>
              <a:srgbClr val="0000FF"/>
            </a:solidFill>
            <a:prstDash val="solid"/>
            <a:round/>
            <a:headEnd len="med" w="med" type="none"/>
            <a:tailEnd len="med" w="med" type="triangle"/>
          </a:ln>
        </p:spPr>
      </p:cxnSp>
      <p:sp>
        <p:nvSpPr>
          <p:cNvPr id="304" name="Google Shape;304;p38"/>
          <p:cNvSpPr txBox="1"/>
          <p:nvPr/>
        </p:nvSpPr>
        <p:spPr>
          <a:xfrm>
            <a:off x="5120375" y="2292175"/>
            <a:ext cx="620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r>
              <a:rPr b="1" lang="en">
                <a:solidFill>
                  <a:srgbClr val="FF0000"/>
                </a:solidFill>
              </a:rPr>
              <a:t>u</a:t>
            </a:r>
            <a:r>
              <a:rPr lang="en">
                <a:solidFill>
                  <a:srgbClr val="FF0000"/>
                </a:solidFill>
              </a:rPr>
              <a:t>)</a:t>
            </a:r>
            <a:endParaRPr>
              <a:solidFill>
                <a:srgbClr val="FF0000"/>
              </a:solidFill>
            </a:endParaRPr>
          </a:p>
        </p:txBody>
      </p:sp>
      <p:sp>
        <p:nvSpPr>
          <p:cNvPr id="305" name="Google Shape;305;p38"/>
          <p:cNvSpPr txBox="1"/>
          <p:nvPr/>
        </p:nvSpPr>
        <p:spPr>
          <a:xfrm>
            <a:off x="4408100" y="2107350"/>
            <a:ext cx="5517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r>
              <a:rPr b="1" lang="en">
                <a:solidFill>
                  <a:srgbClr val="FF0000"/>
                </a:solidFill>
              </a:rPr>
              <a:t>u</a:t>
            </a:r>
            <a:r>
              <a:rPr lang="en">
                <a:solidFill>
                  <a:srgbClr val="FF0000"/>
                </a:solidFill>
              </a:rPr>
              <a:t>)</a:t>
            </a:r>
            <a:endParaRPr>
              <a:solidFill>
                <a:srgbClr val="FF0000"/>
              </a:solidFill>
            </a:endParaRPr>
          </a:p>
        </p:txBody>
      </p:sp>
      <p:sp>
        <p:nvSpPr>
          <p:cNvPr id="306" name="Google Shape;306;p38"/>
          <p:cNvSpPr txBox="1"/>
          <p:nvPr/>
        </p:nvSpPr>
        <p:spPr>
          <a:xfrm>
            <a:off x="4655975" y="2571750"/>
            <a:ext cx="5517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r>
              <a:rPr b="1" lang="en" sz="1100">
                <a:solidFill>
                  <a:srgbClr val="0000FF"/>
                </a:solidFill>
              </a:rPr>
              <a:t>u</a:t>
            </a:r>
            <a:r>
              <a:rPr lang="en" sz="1100">
                <a:solidFill>
                  <a:srgbClr val="0000FF"/>
                </a:solidFill>
              </a:rPr>
              <a:t>)</a:t>
            </a:r>
            <a:endParaRPr sz="1100">
              <a:solidFill>
                <a:srgbClr val="0000FF"/>
              </a:solidFill>
            </a:endParaRPr>
          </a:p>
        </p:txBody>
      </p:sp>
      <p:sp>
        <p:nvSpPr>
          <p:cNvPr id="307" name="Google Shape;307;p38"/>
          <p:cNvSpPr txBox="1"/>
          <p:nvPr/>
        </p:nvSpPr>
        <p:spPr>
          <a:xfrm>
            <a:off x="1117100" y="4467650"/>
            <a:ext cx="21657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 latitude. v: longitude </a:t>
            </a:r>
            <a:endParaRPr/>
          </a:p>
        </p:txBody>
      </p:sp>
      <p:sp>
        <p:nvSpPr>
          <p:cNvPr id="308" name="Google Shape;308;p38"/>
          <p:cNvSpPr txBox="1"/>
          <p:nvPr/>
        </p:nvSpPr>
        <p:spPr>
          <a:xfrm>
            <a:off x="6050150" y="4425200"/>
            <a:ext cx="21657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 height. v: angle </a:t>
            </a:r>
            <a:endParaRPr/>
          </a:p>
        </p:txBody>
      </p:sp>
      <p:sp>
        <p:nvSpPr>
          <p:cNvPr id="309" name="Google Shape;309;p38"/>
          <p:cNvSpPr txBox="1"/>
          <p:nvPr/>
        </p:nvSpPr>
        <p:spPr>
          <a:xfrm>
            <a:off x="5039175" y="2724150"/>
            <a:ext cx="5517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r>
              <a:rPr b="1" lang="en" sz="1100">
                <a:solidFill>
                  <a:srgbClr val="0000FF"/>
                </a:solidFill>
              </a:rPr>
              <a:t>u</a:t>
            </a:r>
            <a:r>
              <a:rPr lang="en" sz="1100">
                <a:solidFill>
                  <a:srgbClr val="0000FF"/>
                </a:solidFill>
              </a:rPr>
              <a:t>)</a:t>
            </a:r>
            <a:endParaRPr sz="1100">
              <a:solidFill>
                <a:srgbClr val="0000FF"/>
              </a:solidFill>
            </a:endParaRPr>
          </a:p>
        </p:txBody>
      </p:sp>
      <p:sp>
        <p:nvSpPr>
          <p:cNvPr id="310" name="Google Shape;310;p38"/>
          <p:cNvSpPr txBox="1"/>
          <p:nvPr/>
        </p:nvSpPr>
        <p:spPr>
          <a:xfrm>
            <a:off x="529125" y="926800"/>
            <a:ext cx="12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Sphere </a:t>
            </a:r>
            <a:endParaRPr>
              <a:solidFill>
                <a:srgbClr val="1155CC"/>
              </a:solidFill>
            </a:endParaRPr>
          </a:p>
        </p:txBody>
      </p:sp>
      <p:sp>
        <p:nvSpPr>
          <p:cNvPr id="311" name="Google Shape;311;p38"/>
          <p:cNvSpPr txBox="1"/>
          <p:nvPr/>
        </p:nvSpPr>
        <p:spPr>
          <a:xfrm>
            <a:off x="6078050" y="920725"/>
            <a:ext cx="12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Cylinder</a:t>
            </a:r>
            <a:r>
              <a:rPr lang="en">
                <a:solidFill>
                  <a:srgbClr val="1155CC"/>
                </a:solidFill>
              </a:rPr>
              <a:t> </a:t>
            </a:r>
            <a:endParaRPr>
              <a:solidFill>
                <a:srgbClr val="1155CC"/>
              </a:solidFill>
            </a:endParaRPr>
          </a:p>
        </p:txBody>
      </p:sp>
      <p:pic>
        <p:nvPicPr>
          <p:cNvPr id="312" name="Google Shape;312;p38"/>
          <p:cNvPicPr preferRelativeResize="0"/>
          <p:nvPr/>
        </p:nvPicPr>
        <p:blipFill>
          <a:blip r:embed="rId5">
            <a:alphaModFix/>
          </a:blip>
          <a:stretch>
            <a:fillRect/>
          </a:stretch>
        </p:blipFill>
        <p:spPr>
          <a:xfrm>
            <a:off x="3628200" y="3781600"/>
            <a:ext cx="1579472" cy="713800"/>
          </a:xfrm>
          <a:prstGeom prst="rect">
            <a:avLst/>
          </a:prstGeom>
          <a:noFill/>
          <a:ln cap="flat" cmpd="sng" w="9525">
            <a:solidFill>
              <a:srgbClr val="0000FF"/>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#1</a:t>
            </a:r>
            <a:endParaRPr/>
          </a:p>
        </p:txBody>
      </p:sp>
      <p:sp>
        <p:nvSpPr>
          <p:cNvPr id="318" name="Google Shape;318;p39"/>
          <p:cNvSpPr txBox="1"/>
          <p:nvPr/>
        </p:nvSpPr>
        <p:spPr>
          <a:xfrm>
            <a:off x="548650" y="1020025"/>
            <a:ext cx="15588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Montana, Eq.7-9</a:t>
            </a:r>
            <a:endParaRPr b="1"/>
          </a:p>
        </p:txBody>
      </p:sp>
      <p:pic>
        <p:nvPicPr>
          <p:cNvPr id="319" name="Google Shape;319;p39"/>
          <p:cNvPicPr preferRelativeResize="0"/>
          <p:nvPr/>
        </p:nvPicPr>
        <p:blipFill>
          <a:blip r:embed="rId3">
            <a:alphaModFix/>
          </a:blip>
          <a:stretch>
            <a:fillRect/>
          </a:stretch>
        </p:blipFill>
        <p:spPr>
          <a:xfrm>
            <a:off x="2573775" y="3557325"/>
            <a:ext cx="3681735" cy="465600"/>
          </a:xfrm>
          <a:prstGeom prst="rect">
            <a:avLst/>
          </a:prstGeom>
          <a:noFill/>
          <a:ln>
            <a:noFill/>
          </a:ln>
        </p:spPr>
      </p:pic>
      <p:pic>
        <p:nvPicPr>
          <p:cNvPr id="320" name="Google Shape;320;p39"/>
          <p:cNvPicPr preferRelativeResize="0"/>
          <p:nvPr/>
        </p:nvPicPr>
        <p:blipFill>
          <a:blip r:embed="rId4">
            <a:alphaModFix/>
          </a:blip>
          <a:stretch>
            <a:fillRect/>
          </a:stretch>
        </p:blipFill>
        <p:spPr>
          <a:xfrm>
            <a:off x="2631550" y="4022925"/>
            <a:ext cx="3036700" cy="430325"/>
          </a:xfrm>
          <a:prstGeom prst="rect">
            <a:avLst/>
          </a:prstGeom>
          <a:noFill/>
          <a:ln>
            <a:noFill/>
          </a:ln>
        </p:spPr>
      </p:pic>
      <p:pic>
        <p:nvPicPr>
          <p:cNvPr id="321" name="Google Shape;321;p39"/>
          <p:cNvPicPr preferRelativeResize="0"/>
          <p:nvPr/>
        </p:nvPicPr>
        <p:blipFill>
          <a:blip r:embed="rId5">
            <a:alphaModFix/>
          </a:blip>
          <a:stretch>
            <a:fillRect/>
          </a:stretch>
        </p:blipFill>
        <p:spPr>
          <a:xfrm>
            <a:off x="2631550" y="4453250"/>
            <a:ext cx="2852299" cy="405050"/>
          </a:xfrm>
          <a:prstGeom prst="rect">
            <a:avLst/>
          </a:prstGeom>
          <a:noFill/>
          <a:ln>
            <a:noFill/>
          </a:ln>
        </p:spPr>
      </p:pic>
      <p:sp>
        <p:nvSpPr>
          <p:cNvPr id="322" name="Google Shape;322;p39"/>
          <p:cNvSpPr/>
          <p:nvPr/>
        </p:nvSpPr>
        <p:spPr>
          <a:xfrm>
            <a:off x="2573775" y="3557325"/>
            <a:ext cx="3644100" cy="13011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5069925" y="2158800"/>
            <a:ext cx="490200" cy="825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3511125" y="1792350"/>
            <a:ext cx="1558800" cy="15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 name="Google Shape;325;p39"/>
          <p:cNvCxnSpPr/>
          <p:nvPr/>
        </p:nvCxnSpPr>
        <p:spPr>
          <a:xfrm>
            <a:off x="4883325" y="2651025"/>
            <a:ext cx="198000" cy="300"/>
          </a:xfrm>
          <a:prstGeom prst="straightConnector1">
            <a:avLst/>
          </a:prstGeom>
          <a:noFill/>
          <a:ln cap="flat" cmpd="sng" w="9525">
            <a:solidFill>
              <a:srgbClr val="0000FF"/>
            </a:solidFill>
            <a:prstDash val="solid"/>
            <a:round/>
            <a:headEnd len="med" w="med" type="none"/>
            <a:tailEnd len="med" w="med" type="triangle"/>
          </a:ln>
        </p:spPr>
      </p:cxnSp>
      <p:cxnSp>
        <p:nvCxnSpPr>
          <p:cNvPr id="326" name="Google Shape;326;p39"/>
          <p:cNvCxnSpPr/>
          <p:nvPr/>
        </p:nvCxnSpPr>
        <p:spPr>
          <a:xfrm rot="10800000">
            <a:off x="4883325" y="2418025"/>
            <a:ext cx="300" cy="249300"/>
          </a:xfrm>
          <a:prstGeom prst="straightConnector1">
            <a:avLst/>
          </a:prstGeom>
          <a:noFill/>
          <a:ln cap="flat" cmpd="sng" w="9525">
            <a:solidFill>
              <a:srgbClr val="FF0000"/>
            </a:solidFill>
            <a:prstDash val="solid"/>
            <a:round/>
            <a:headEnd len="med" w="med" type="none"/>
            <a:tailEnd len="med" w="med" type="triangle"/>
          </a:ln>
        </p:spPr>
      </p:cxnSp>
      <p:cxnSp>
        <p:nvCxnSpPr>
          <p:cNvPr id="327" name="Google Shape;327;p39"/>
          <p:cNvCxnSpPr/>
          <p:nvPr/>
        </p:nvCxnSpPr>
        <p:spPr>
          <a:xfrm rot="10800000">
            <a:off x="5233713" y="2574875"/>
            <a:ext cx="0" cy="205200"/>
          </a:xfrm>
          <a:prstGeom prst="straightConnector1">
            <a:avLst/>
          </a:prstGeom>
          <a:noFill/>
          <a:ln cap="flat" cmpd="sng" w="9525">
            <a:solidFill>
              <a:srgbClr val="FF0000"/>
            </a:solidFill>
            <a:prstDash val="solid"/>
            <a:round/>
            <a:headEnd len="med" w="med" type="none"/>
            <a:tailEnd len="med" w="med" type="triangle"/>
          </a:ln>
        </p:spPr>
      </p:cxnSp>
      <p:cxnSp>
        <p:nvCxnSpPr>
          <p:cNvPr id="328" name="Google Shape;328;p39"/>
          <p:cNvCxnSpPr/>
          <p:nvPr/>
        </p:nvCxnSpPr>
        <p:spPr>
          <a:xfrm rot="10800000">
            <a:off x="5015050" y="2774375"/>
            <a:ext cx="216900" cy="5700"/>
          </a:xfrm>
          <a:prstGeom prst="straightConnector1">
            <a:avLst/>
          </a:prstGeom>
          <a:noFill/>
          <a:ln cap="flat" cmpd="sng" w="9525">
            <a:solidFill>
              <a:srgbClr val="0000FF"/>
            </a:solidFill>
            <a:prstDash val="solid"/>
            <a:round/>
            <a:headEnd len="med" w="med" type="none"/>
            <a:tailEnd len="med" w="med" type="triangle"/>
          </a:ln>
        </p:spPr>
      </p:cxnSp>
      <p:sp>
        <p:nvSpPr>
          <p:cNvPr id="329" name="Google Shape;329;p39"/>
          <p:cNvSpPr txBox="1"/>
          <p:nvPr/>
        </p:nvSpPr>
        <p:spPr>
          <a:xfrm>
            <a:off x="5120375" y="2292175"/>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endParaRPr>
              <a:solidFill>
                <a:srgbClr val="FF0000"/>
              </a:solidFill>
            </a:endParaRPr>
          </a:p>
        </p:txBody>
      </p:sp>
      <p:sp>
        <p:nvSpPr>
          <p:cNvPr id="330" name="Google Shape;330;p39"/>
          <p:cNvSpPr txBox="1"/>
          <p:nvPr/>
        </p:nvSpPr>
        <p:spPr>
          <a:xfrm>
            <a:off x="4676625" y="2107350"/>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endParaRPr>
              <a:solidFill>
                <a:srgbClr val="FF0000"/>
              </a:solidFill>
            </a:endParaRPr>
          </a:p>
        </p:txBody>
      </p:sp>
      <p:sp>
        <p:nvSpPr>
          <p:cNvPr id="331" name="Google Shape;331;p39"/>
          <p:cNvSpPr txBox="1"/>
          <p:nvPr/>
        </p:nvSpPr>
        <p:spPr>
          <a:xfrm>
            <a:off x="4903475" y="2339550"/>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
        <p:nvSpPr>
          <p:cNvPr id="332" name="Google Shape;332;p39"/>
          <p:cNvSpPr txBox="1"/>
          <p:nvPr/>
        </p:nvSpPr>
        <p:spPr>
          <a:xfrm>
            <a:off x="4979675" y="2720550"/>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pic>
        <p:nvPicPr>
          <p:cNvPr id="333" name="Google Shape;333;p39"/>
          <p:cNvPicPr preferRelativeResize="0"/>
          <p:nvPr/>
        </p:nvPicPr>
        <p:blipFill>
          <a:blip r:embed="rId6">
            <a:alphaModFix/>
          </a:blip>
          <a:stretch>
            <a:fillRect/>
          </a:stretch>
        </p:blipFill>
        <p:spPr>
          <a:xfrm>
            <a:off x="876875" y="1671663"/>
            <a:ext cx="2268975" cy="1852027"/>
          </a:xfrm>
          <a:prstGeom prst="rect">
            <a:avLst/>
          </a:prstGeom>
          <a:noFill/>
          <a:ln>
            <a:noFill/>
          </a:ln>
        </p:spPr>
      </p:pic>
      <p:pic>
        <p:nvPicPr>
          <p:cNvPr id="334" name="Google Shape;334;p39"/>
          <p:cNvPicPr preferRelativeResize="0"/>
          <p:nvPr/>
        </p:nvPicPr>
        <p:blipFill>
          <a:blip r:embed="rId7">
            <a:alphaModFix/>
          </a:blip>
          <a:stretch>
            <a:fillRect/>
          </a:stretch>
        </p:blipFill>
        <p:spPr>
          <a:xfrm>
            <a:off x="6343399" y="1648125"/>
            <a:ext cx="2112750" cy="1694850"/>
          </a:xfrm>
          <a:prstGeom prst="rect">
            <a:avLst/>
          </a:prstGeom>
          <a:noFill/>
          <a:ln>
            <a:noFill/>
          </a:ln>
        </p:spPr>
      </p:pic>
      <p:sp>
        <p:nvSpPr>
          <p:cNvPr id="335" name="Google Shape;335;p39"/>
          <p:cNvSpPr txBox="1"/>
          <p:nvPr/>
        </p:nvSpPr>
        <p:spPr>
          <a:xfrm>
            <a:off x="548650" y="1310600"/>
            <a:ext cx="12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Sphere </a:t>
            </a:r>
            <a:endParaRPr>
              <a:solidFill>
                <a:srgbClr val="1155CC"/>
              </a:solidFill>
            </a:endParaRPr>
          </a:p>
        </p:txBody>
      </p:sp>
      <p:sp>
        <p:nvSpPr>
          <p:cNvPr id="336" name="Google Shape;336;p39"/>
          <p:cNvSpPr txBox="1"/>
          <p:nvPr/>
        </p:nvSpPr>
        <p:spPr>
          <a:xfrm>
            <a:off x="6614250" y="1017725"/>
            <a:ext cx="12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Cylinder </a:t>
            </a:r>
            <a:endParaRPr>
              <a:solidFill>
                <a:srgbClr val="1155C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#1</a:t>
            </a:r>
            <a:endParaRPr/>
          </a:p>
        </p:txBody>
      </p:sp>
      <p:sp>
        <p:nvSpPr>
          <p:cNvPr id="342" name="Google Shape;342;p40"/>
          <p:cNvSpPr txBox="1"/>
          <p:nvPr/>
        </p:nvSpPr>
        <p:spPr>
          <a:xfrm>
            <a:off x="261350" y="1106650"/>
            <a:ext cx="34410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Case 1</a:t>
            </a:r>
            <a:endParaRPr/>
          </a:p>
        </p:txBody>
      </p:sp>
      <p:sp>
        <p:nvSpPr>
          <p:cNvPr id="343" name="Google Shape;343;p40"/>
          <p:cNvSpPr txBox="1"/>
          <p:nvPr/>
        </p:nvSpPr>
        <p:spPr>
          <a:xfrm>
            <a:off x="4422225" y="1093925"/>
            <a:ext cx="34410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Case 2</a:t>
            </a:r>
            <a:endParaRPr/>
          </a:p>
        </p:txBody>
      </p:sp>
      <p:pic>
        <p:nvPicPr>
          <p:cNvPr id="344" name="Google Shape;344;p40"/>
          <p:cNvPicPr preferRelativeResize="0"/>
          <p:nvPr/>
        </p:nvPicPr>
        <p:blipFill>
          <a:blip r:embed="rId3">
            <a:alphaModFix/>
          </a:blip>
          <a:stretch>
            <a:fillRect/>
          </a:stretch>
        </p:blipFill>
        <p:spPr>
          <a:xfrm>
            <a:off x="839400" y="3975500"/>
            <a:ext cx="3478750" cy="701425"/>
          </a:xfrm>
          <a:prstGeom prst="rect">
            <a:avLst/>
          </a:prstGeom>
          <a:noFill/>
          <a:ln>
            <a:noFill/>
          </a:ln>
        </p:spPr>
      </p:pic>
      <p:pic>
        <p:nvPicPr>
          <p:cNvPr id="345" name="Google Shape;345;p40"/>
          <p:cNvPicPr preferRelativeResize="0"/>
          <p:nvPr/>
        </p:nvPicPr>
        <p:blipFill>
          <a:blip r:embed="rId4">
            <a:alphaModFix/>
          </a:blip>
          <a:stretch>
            <a:fillRect/>
          </a:stretch>
        </p:blipFill>
        <p:spPr>
          <a:xfrm>
            <a:off x="4544212" y="3744475"/>
            <a:ext cx="2276475" cy="1228725"/>
          </a:xfrm>
          <a:prstGeom prst="rect">
            <a:avLst/>
          </a:prstGeom>
          <a:noFill/>
          <a:ln>
            <a:noFill/>
          </a:ln>
        </p:spPr>
      </p:pic>
      <p:pic>
        <p:nvPicPr>
          <p:cNvPr id="346" name="Google Shape;346;p40"/>
          <p:cNvPicPr preferRelativeResize="0"/>
          <p:nvPr/>
        </p:nvPicPr>
        <p:blipFill>
          <a:blip r:embed="rId5">
            <a:alphaModFix/>
          </a:blip>
          <a:stretch>
            <a:fillRect/>
          </a:stretch>
        </p:blipFill>
        <p:spPr>
          <a:xfrm>
            <a:off x="2492625" y="2200825"/>
            <a:ext cx="1533525" cy="685800"/>
          </a:xfrm>
          <a:prstGeom prst="rect">
            <a:avLst/>
          </a:prstGeom>
          <a:noFill/>
          <a:ln>
            <a:noFill/>
          </a:ln>
        </p:spPr>
      </p:pic>
      <p:sp>
        <p:nvSpPr>
          <p:cNvPr id="347" name="Google Shape;347;p40"/>
          <p:cNvSpPr/>
          <p:nvPr/>
        </p:nvSpPr>
        <p:spPr>
          <a:xfrm>
            <a:off x="793600" y="3806800"/>
            <a:ext cx="6386100" cy="1166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txBox="1"/>
          <p:nvPr/>
        </p:nvSpPr>
        <p:spPr>
          <a:xfrm>
            <a:off x="2143150" y="1893725"/>
            <a:ext cx="3000000" cy="401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rPr>
              <a:t>Ѱ=0</a:t>
            </a:r>
            <a:endParaRPr/>
          </a:p>
        </p:txBody>
      </p:sp>
      <p:sp>
        <p:nvSpPr>
          <p:cNvPr id="349" name="Google Shape;349;p40"/>
          <p:cNvSpPr txBox="1"/>
          <p:nvPr/>
        </p:nvSpPr>
        <p:spPr>
          <a:xfrm>
            <a:off x="6737450" y="1893725"/>
            <a:ext cx="1499700" cy="401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rPr>
              <a:t>Ѱ=pi/2</a:t>
            </a:r>
            <a:endParaRPr/>
          </a:p>
        </p:txBody>
      </p:sp>
      <p:pic>
        <p:nvPicPr>
          <p:cNvPr id="350" name="Google Shape;350;p40"/>
          <p:cNvPicPr preferRelativeResize="0"/>
          <p:nvPr/>
        </p:nvPicPr>
        <p:blipFill>
          <a:blip r:embed="rId6">
            <a:alphaModFix/>
          </a:blip>
          <a:stretch>
            <a:fillRect/>
          </a:stretch>
        </p:blipFill>
        <p:spPr>
          <a:xfrm>
            <a:off x="7129000" y="2289113"/>
            <a:ext cx="1628775" cy="723900"/>
          </a:xfrm>
          <a:prstGeom prst="rect">
            <a:avLst/>
          </a:prstGeom>
          <a:noFill/>
          <a:ln>
            <a:noFill/>
          </a:ln>
        </p:spPr>
      </p:pic>
      <p:sp>
        <p:nvSpPr>
          <p:cNvPr id="351" name="Google Shape;351;p40"/>
          <p:cNvSpPr/>
          <p:nvPr/>
        </p:nvSpPr>
        <p:spPr>
          <a:xfrm>
            <a:off x="1750625" y="2109275"/>
            <a:ext cx="490200" cy="825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a:off x="191825" y="1742825"/>
            <a:ext cx="1558800" cy="15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40"/>
          <p:cNvCxnSpPr/>
          <p:nvPr/>
        </p:nvCxnSpPr>
        <p:spPr>
          <a:xfrm>
            <a:off x="1564025" y="2601500"/>
            <a:ext cx="198000" cy="300"/>
          </a:xfrm>
          <a:prstGeom prst="straightConnector1">
            <a:avLst/>
          </a:prstGeom>
          <a:noFill/>
          <a:ln cap="flat" cmpd="sng" w="9525">
            <a:solidFill>
              <a:srgbClr val="0000FF"/>
            </a:solidFill>
            <a:prstDash val="solid"/>
            <a:round/>
            <a:headEnd len="med" w="med" type="none"/>
            <a:tailEnd len="med" w="med" type="triangle"/>
          </a:ln>
        </p:spPr>
      </p:cxnSp>
      <p:cxnSp>
        <p:nvCxnSpPr>
          <p:cNvPr id="354" name="Google Shape;354;p40"/>
          <p:cNvCxnSpPr/>
          <p:nvPr/>
        </p:nvCxnSpPr>
        <p:spPr>
          <a:xfrm rot="10800000">
            <a:off x="1564025" y="2368500"/>
            <a:ext cx="300" cy="249300"/>
          </a:xfrm>
          <a:prstGeom prst="straightConnector1">
            <a:avLst/>
          </a:prstGeom>
          <a:noFill/>
          <a:ln cap="flat" cmpd="sng" w="9525">
            <a:solidFill>
              <a:srgbClr val="FF0000"/>
            </a:solidFill>
            <a:prstDash val="solid"/>
            <a:round/>
            <a:headEnd len="med" w="med" type="none"/>
            <a:tailEnd len="med" w="med" type="triangle"/>
          </a:ln>
        </p:spPr>
      </p:cxnSp>
      <p:cxnSp>
        <p:nvCxnSpPr>
          <p:cNvPr id="355" name="Google Shape;355;p40"/>
          <p:cNvCxnSpPr/>
          <p:nvPr/>
        </p:nvCxnSpPr>
        <p:spPr>
          <a:xfrm rot="10800000">
            <a:off x="1914413" y="2525350"/>
            <a:ext cx="0" cy="205200"/>
          </a:xfrm>
          <a:prstGeom prst="straightConnector1">
            <a:avLst/>
          </a:prstGeom>
          <a:noFill/>
          <a:ln cap="flat" cmpd="sng" w="9525">
            <a:solidFill>
              <a:srgbClr val="FF0000"/>
            </a:solidFill>
            <a:prstDash val="solid"/>
            <a:round/>
            <a:headEnd len="med" w="med" type="none"/>
            <a:tailEnd len="med" w="med" type="triangle"/>
          </a:ln>
        </p:spPr>
      </p:cxnSp>
      <p:cxnSp>
        <p:nvCxnSpPr>
          <p:cNvPr id="356" name="Google Shape;356;p40"/>
          <p:cNvCxnSpPr/>
          <p:nvPr/>
        </p:nvCxnSpPr>
        <p:spPr>
          <a:xfrm rot="10800000">
            <a:off x="1695750" y="2724850"/>
            <a:ext cx="216900" cy="5700"/>
          </a:xfrm>
          <a:prstGeom prst="straightConnector1">
            <a:avLst/>
          </a:prstGeom>
          <a:noFill/>
          <a:ln cap="flat" cmpd="sng" w="9525">
            <a:solidFill>
              <a:srgbClr val="0000FF"/>
            </a:solidFill>
            <a:prstDash val="solid"/>
            <a:round/>
            <a:headEnd len="med" w="med" type="none"/>
            <a:tailEnd len="med" w="med" type="triangle"/>
          </a:ln>
        </p:spPr>
      </p:cxnSp>
      <p:sp>
        <p:nvSpPr>
          <p:cNvPr id="357" name="Google Shape;357;p40"/>
          <p:cNvSpPr txBox="1"/>
          <p:nvPr/>
        </p:nvSpPr>
        <p:spPr>
          <a:xfrm>
            <a:off x="1801075" y="2242650"/>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endParaRPr>
              <a:solidFill>
                <a:srgbClr val="FF0000"/>
              </a:solidFill>
            </a:endParaRPr>
          </a:p>
        </p:txBody>
      </p:sp>
      <p:sp>
        <p:nvSpPr>
          <p:cNvPr id="358" name="Google Shape;358;p40"/>
          <p:cNvSpPr txBox="1"/>
          <p:nvPr/>
        </p:nvSpPr>
        <p:spPr>
          <a:xfrm>
            <a:off x="1357325" y="2057825"/>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endParaRPr>
              <a:solidFill>
                <a:srgbClr val="FF0000"/>
              </a:solidFill>
            </a:endParaRPr>
          </a:p>
        </p:txBody>
      </p:sp>
      <p:sp>
        <p:nvSpPr>
          <p:cNvPr id="359" name="Google Shape;359;p40"/>
          <p:cNvSpPr txBox="1"/>
          <p:nvPr/>
        </p:nvSpPr>
        <p:spPr>
          <a:xfrm>
            <a:off x="1584175" y="22900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
        <p:nvSpPr>
          <p:cNvPr id="360" name="Google Shape;360;p40"/>
          <p:cNvSpPr txBox="1"/>
          <p:nvPr/>
        </p:nvSpPr>
        <p:spPr>
          <a:xfrm>
            <a:off x="1660375" y="26710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
        <p:nvSpPr>
          <p:cNvPr id="361" name="Google Shape;361;p40"/>
          <p:cNvSpPr/>
          <p:nvPr/>
        </p:nvSpPr>
        <p:spPr>
          <a:xfrm>
            <a:off x="6390100" y="2257650"/>
            <a:ext cx="490200" cy="47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0"/>
          <p:cNvSpPr/>
          <p:nvPr/>
        </p:nvSpPr>
        <p:spPr>
          <a:xfrm>
            <a:off x="4831300" y="1666625"/>
            <a:ext cx="1558800" cy="15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40"/>
          <p:cNvCxnSpPr/>
          <p:nvPr/>
        </p:nvCxnSpPr>
        <p:spPr>
          <a:xfrm>
            <a:off x="6203500" y="2525300"/>
            <a:ext cx="198000" cy="300"/>
          </a:xfrm>
          <a:prstGeom prst="straightConnector1">
            <a:avLst/>
          </a:prstGeom>
          <a:noFill/>
          <a:ln cap="flat" cmpd="sng" w="9525">
            <a:solidFill>
              <a:srgbClr val="0000FF"/>
            </a:solidFill>
            <a:prstDash val="solid"/>
            <a:round/>
            <a:headEnd len="med" w="med" type="none"/>
            <a:tailEnd len="med" w="med" type="triangle"/>
          </a:ln>
        </p:spPr>
      </p:cxnSp>
      <p:cxnSp>
        <p:nvCxnSpPr>
          <p:cNvPr id="364" name="Google Shape;364;p40"/>
          <p:cNvCxnSpPr/>
          <p:nvPr/>
        </p:nvCxnSpPr>
        <p:spPr>
          <a:xfrm rot="10800000">
            <a:off x="6203500" y="2292300"/>
            <a:ext cx="300" cy="249300"/>
          </a:xfrm>
          <a:prstGeom prst="straightConnector1">
            <a:avLst/>
          </a:prstGeom>
          <a:noFill/>
          <a:ln cap="flat" cmpd="sng" w="9525">
            <a:solidFill>
              <a:srgbClr val="FF0000"/>
            </a:solidFill>
            <a:prstDash val="solid"/>
            <a:round/>
            <a:headEnd len="med" w="med" type="none"/>
            <a:tailEnd len="med" w="med" type="triangle"/>
          </a:ln>
        </p:spPr>
      </p:cxnSp>
      <p:cxnSp>
        <p:nvCxnSpPr>
          <p:cNvPr id="365" name="Google Shape;365;p40"/>
          <p:cNvCxnSpPr/>
          <p:nvPr/>
        </p:nvCxnSpPr>
        <p:spPr>
          <a:xfrm>
            <a:off x="6553888" y="2654350"/>
            <a:ext cx="0" cy="263400"/>
          </a:xfrm>
          <a:prstGeom prst="straightConnector1">
            <a:avLst/>
          </a:prstGeom>
          <a:noFill/>
          <a:ln cap="flat" cmpd="sng" w="9525">
            <a:solidFill>
              <a:srgbClr val="6AA84F"/>
            </a:solidFill>
            <a:prstDash val="solid"/>
            <a:round/>
            <a:headEnd len="med" w="med" type="none"/>
            <a:tailEnd len="med" w="med" type="triangle"/>
          </a:ln>
        </p:spPr>
      </p:cxnSp>
      <p:cxnSp>
        <p:nvCxnSpPr>
          <p:cNvPr id="366" name="Google Shape;366;p40"/>
          <p:cNvCxnSpPr/>
          <p:nvPr/>
        </p:nvCxnSpPr>
        <p:spPr>
          <a:xfrm rot="10800000">
            <a:off x="6335225" y="2648650"/>
            <a:ext cx="216900" cy="5700"/>
          </a:xfrm>
          <a:prstGeom prst="straightConnector1">
            <a:avLst/>
          </a:prstGeom>
          <a:noFill/>
          <a:ln cap="flat" cmpd="sng" w="9525">
            <a:solidFill>
              <a:srgbClr val="0000FF"/>
            </a:solidFill>
            <a:prstDash val="solid"/>
            <a:round/>
            <a:headEnd len="med" w="med" type="none"/>
            <a:tailEnd len="med" w="med" type="triangle"/>
          </a:ln>
        </p:spPr>
      </p:cxnSp>
      <p:sp>
        <p:nvSpPr>
          <p:cNvPr id="367" name="Google Shape;367;p40"/>
          <p:cNvSpPr txBox="1"/>
          <p:nvPr/>
        </p:nvSpPr>
        <p:spPr>
          <a:xfrm>
            <a:off x="6493600" y="2796325"/>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AA84F"/>
                </a:solidFill>
              </a:rPr>
              <a:t>y</a:t>
            </a:r>
            <a:endParaRPr sz="1200">
              <a:solidFill>
                <a:srgbClr val="6AA84F"/>
              </a:solidFill>
            </a:endParaRPr>
          </a:p>
        </p:txBody>
      </p:sp>
      <p:sp>
        <p:nvSpPr>
          <p:cNvPr id="368" name="Google Shape;368;p40"/>
          <p:cNvSpPr txBox="1"/>
          <p:nvPr/>
        </p:nvSpPr>
        <p:spPr>
          <a:xfrm>
            <a:off x="5996800" y="1981625"/>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endParaRPr>
              <a:solidFill>
                <a:srgbClr val="FF0000"/>
              </a:solidFill>
            </a:endParaRPr>
          </a:p>
        </p:txBody>
      </p:sp>
      <p:sp>
        <p:nvSpPr>
          <p:cNvPr id="369" name="Google Shape;369;p40"/>
          <p:cNvSpPr txBox="1"/>
          <p:nvPr/>
        </p:nvSpPr>
        <p:spPr>
          <a:xfrm>
            <a:off x="6223650" y="22138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
        <p:nvSpPr>
          <p:cNvPr id="370" name="Google Shape;370;p40"/>
          <p:cNvSpPr txBox="1"/>
          <p:nvPr/>
        </p:nvSpPr>
        <p:spPr>
          <a:xfrm>
            <a:off x="6299850" y="25948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1"/>
          <p:cNvSpPr/>
          <p:nvPr/>
        </p:nvSpPr>
        <p:spPr>
          <a:xfrm>
            <a:off x="6390100" y="2257650"/>
            <a:ext cx="490200" cy="47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#1</a:t>
            </a:r>
            <a:endParaRPr/>
          </a:p>
        </p:txBody>
      </p:sp>
      <p:sp>
        <p:nvSpPr>
          <p:cNvPr id="377" name="Google Shape;377;p41"/>
          <p:cNvSpPr txBox="1"/>
          <p:nvPr/>
        </p:nvSpPr>
        <p:spPr>
          <a:xfrm>
            <a:off x="2209375" y="1453175"/>
            <a:ext cx="2933100" cy="27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Conditions: </a:t>
            </a:r>
            <a:endParaRPr>
              <a:solidFill>
                <a:schemeClr val="dk1"/>
              </a:solidFill>
            </a:endParaRPr>
          </a:p>
          <a:p>
            <a:pPr indent="457200" lvl="0" marL="0" rtl="0" algn="l">
              <a:spcBef>
                <a:spcPts val="0"/>
              </a:spcBef>
              <a:spcAft>
                <a:spcPts val="0"/>
              </a:spcAft>
              <a:buNone/>
            </a:pPr>
            <a:r>
              <a:rPr lang="en">
                <a:solidFill>
                  <a:schemeClr val="dk1"/>
                </a:solidFill>
              </a:rPr>
              <a:t>No slip:</a:t>
            </a:r>
            <a:endParaRPr>
              <a:solidFill>
                <a:schemeClr val="dk1"/>
              </a:solidFill>
            </a:endParaRPr>
          </a:p>
          <a:p>
            <a:pPr indent="457200" lvl="0" marL="457200" rtl="0" algn="l">
              <a:spcBef>
                <a:spcPts val="0"/>
              </a:spcBef>
              <a:spcAft>
                <a:spcPts val="0"/>
              </a:spcAft>
              <a:buNone/>
            </a:pPr>
            <a:r>
              <a:rPr lang="en">
                <a:solidFill>
                  <a:schemeClr val="dk1"/>
                </a:solidFill>
              </a:rPr>
              <a:t>v</a:t>
            </a:r>
            <a:r>
              <a:rPr baseline="-25000" lang="en">
                <a:solidFill>
                  <a:schemeClr val="dk1"/>
                </a:solidFill>
              </a:rPr>
              <a:t>x</a:t>
            </a:r>
            <a:r>
              <a:rPr lang="en">
                <a:solidFill>
                  <a:schemeClr val="dk1"/>
                </a:solidFill>
              </a:rPr>
              <a:t>=0</a:t>
            </a:r>
            <a:endParaRPr>
              <a:solidFill>
                <a:schemeClr val="dk1"/>
              </a:solidFill>
            </a:endParaRPr>
          </a:p>
          <a:p>
            <a:pPr indent="457200" lvl="0" marL="457200" rtl="0" algn="l">
              <a:spcBef>
                <a:spcPts val="0"/>
              </a:spcBef>
              <a:spcAft>
                <a:spcPts val="0"/>
              </a:spcAft>
              <a:buNone/>
            </a:pPr>
            <a:r>
              <a:rPr lang="en">
                <a:solidFill>
                  <a:schemeClr val="dk1"/>
                </a:solidFill>
              </a:rPr>
              <a:t>v</a:t>
            </a:r>
            <a:r>
              <a:rPr baseline="-25000" lang="en">
                <a:solidFill>
                  <a:schemeClr val="dk1"/>
                </a:solidFill>
              </a:rPr>
              <a:t>y</a:t>
            </a:r>
            <a:r>
              <a:rPr lang="en">
                <a:solidFill>
                  <a:schemeClr val="dk1"/>
                </a:solidFill>
              </a:rPr>
              <a:t>=0</a:t>
            </a:r>
            <a:endParaRPr>
              <a:solidFill>
                <a:schemeClr val="dk1"/>
              </a:solidFill>
            </a:endParaRPr>
          </a:p>
          <a:p>
            <a:pPr indent="0" lvl="0" marL="0" rtl="0" algn="l">
              <a:spcBef>
                <a:spcPts val="0"/>
              </a:spcBef>
              <a:spcAft>
                <a:spcPts val="0"/>
              </a:spcAft>
              <a:buNone/>
            </a:pPr>
            <a:r>
              <a:rPr lang="en">
                <a:solidFill>
                  <a:schemeClr val="dk1"/>
                </a:solidFill>
              </a:rPr>
              <a:t>	In contact:</a:t>
            </a:r>
            <a:endParaRPr>
              <a:solidFill>
                <a:schemeClr val="dk1"/>
              </a:solidFill>
            </a:endParaRPr>
          </a:p>
          <a:p>
            <a:pPr indent="457200" lvl="0" marL="457200" rtl="0" algn="l">
              <a:spcBef>
                <a:spcPts val="0"/>
              </a:spcBef>
              <a:spcAft>
                <a:spcPts val="0"/>
              </a:spcAft>
              <a:buNone/>
            </a:pPr>
            <a:r>
              <a:rPr lang="en">
                <a:solidFill>
                  <a:schemeClr val="dk1"/>
                </a:solidFill>
              </a:rPr>
              <a:t>v</a:t>
            </a:r>
            <a:r>
              <a:rPr baseline="-25000" lang="en">
                <a:solidFill>
                  <a:schemeClr val="dk1"/>
                </a:solidFill>
              </a:rPr>
              <a:t>z</a:t>
            </a:r>
            <a:r>
              <a:rPr lang="en">
                <a:solidFill>
                  <a:schemeClr val="dk1"/>
                </a:solidFill>
              </a:rPr>
              <a:t>=0</a:t>
            </a:r>
            <a:endParaRPr>
              <a:solidFill>
                <a:schemeClr val="dk1"/>
              </a:solidFill>
            </a:endParaRPr>
          </a:p>
          <a:p>
            <a:pPr indent="0" lvl="0" marL="0" rtl="0" algn="l">
              <a:spcBef>
                <a:spcPts val="0"/>
              </a:spcBef>
              <a:spcAft>
                <a:spcPts val="0"/>
              </a:spcAft>
              <a:buNone/>
            </a:pPr>
            <a:r>
              <a:rPr lang="en">
                <a:solidFill>
                  <a:schemeClr val="dk1"/>
                </a:solidFill>
              </a:rPr>
              <a:t>	Custom defined:</a:t>
            </a:r>
            <a:endParaRPr>
              <a:solidFill>
                <a:schemeClr val="dk1"/>
              </a:solidFill>
            </a:endParaRPr>
          </a:p>
          <a:p>
            <a:pPr indent="457200" lvl="0" marL="457200" rtl="0" algn="l">
              <a:spcBef>
                <a:spcPts val="0"/>
              </a:spcBef>
              <a:spcAft>
                <a:spcPts val="0"/>
              </a:spcAft>
              <a:buNone/>
            </a:pPr>
            <a:r>
              <a:rPr lang="en"/>
              <a:t>⍵</a:t>
            </a:r>
            <a:r>
              <a:rPr baseline="-25000" lang="en"/>
              <a:t>x</a:t>
            </a:r>
            <a:r>
              <a:rPr lang="en"/>
              <a:t>=π (rad/s)</a:t>
            </a:r>
            <a:endParaRPr/>
          </a:p>
          <a:p>
            <a:pPr indent="457200" lvl="0" marL="457200" rtl="0" algn="l">
              <a:spcBef>
                <a:spcPts val="0"/>
              </a:spcBef>
              <a:spcAft>
                <a:spcPts val="0"/>
              </a:spcAft>
              <a:buNone/>
            </a:pPr>
            <a:r>
              <a:rPr lang="en">
                <a:solidFill>
                  <a:schemeClr val="dk1"/>
                </a:solidFill>
              </a:rPr>
              <a:t>⍵</a:t>
            </a:r>
            <a:r>
              <a:rPr baseline="-25000" lang="en">
                <a:solidFill>
                  <a:schemeClr val="dk1"/>
                </a:solidFill>
              </a:rPr>
              <a:t>y</a:t>
            </a:r>
            <a:r>
              <a:rPr lang="en">
                <a:solidFill>
                  <a:schemeClr val="dk1"/>
                </a:solidFill>
              </a:rPr>
              <a:t>=0</a:t>
            </a:r>
            <a:endParaRPr>
              <a:solidFill>
                <a:schemeClr val="dk1"/>
              </a:solidFill>
            </a:endParaRPr>
          </a:p>
          <a:p>
            <a:pPr indent="457200" lvl="0" marL="457200" rtl="0" algn="l">
              <a:spcBef>
                <a:spcPts val="0"/>
              </a:spcBef>
              <a:spcAft>
                <a:spcPts val="0"/>
              </a:spcAft>
              <a:buNone/>
            </a:pPr>
            <a:r>
              <a:rPr lang="en">
                <a:solidFill>
                  <a:schemeClr val="dk1"/>
                </a:solidFill>
              </a:rPr>
              <a:t>⍵</a:t>
            </a:r>
            <a:r>
              <a:rPr baseline="-25000" lang="en">
                <a:solidFill>
                  <a:schemeClr val="dk1"/>
                </a:solidFill>
              </a:rPr>
              <a:t>z</a:t>
            </a:r>
            <a:r>
              <a:rPr lang="en">
                <a:solidFill>
                  <a:schemeClr val="dk1"/>
                </a:solidFill>
              </a:rPr>
              <a:t>=0</a:t>
            </a:r>
            <a:endParaRPr>
              <a:solidFill>
                <a:schemeClr val="dk1"/>
              </a:solidFill>
            </a:endParaRPr>
          </a:p>
          <a:p>
            <a:pPr indent="0" lvl="0" marL="457200" rtl="0" algn="l">
              <a:spcBef>
                <a:spcPts val="0"/>
              </a:spcBef>
              <a:spcAft>
                <a:spcPts val="0"/>
              </a:spcAft>
              <a:buNone/>
            </a:pPr>
            <a:r>
              <a:rPr lang="en">
                <a:solidFill>
                  <a:schemeClr val="dk1"/>
                </a:solidFill>
              </a:rPr>
              <a:t>Known initial Locations:</a:t>
            </a:r>
            <a:endParaRPr>
              <a:solidFill>
                <a:schemeClr val="dk1"/>
              </a:solidFill>
            </a:endParaRPr>
          </a:p>
          <a:p>
            <a:pPr indent="0" lvl="0" marL="457200" rtl="0" algn="l">
              <a:spcBef>
                <a:spcPts val="0"/>
              </a:spcBef>
              <a:spcAft>
                <a:spcPts val="0"/>
              </a:spcAft>
              <a:buNone/>
            </a:pPr>
            <a:r>
              <a:rPr lang="en">
                <a:solidFill>
                  <a:schemeClr val="dk1"/>
                </a:solidFill>
              </a:rPr>
              <a:t>	u1, v1, u2, v2 = 0</a:t>
            </a:r>
            <a:endParaRPr>
              <a:solidFill>
                <a:schemeClr val="dk1"/>
              </a:solidFill>
            </a:endParaRPr>
          </a:p>
          <a:p>
            <a:pPr indent="0" lvl="0" marL="457200" rtl="0" algn="l">
              <a:spcBef>
                <a:spcPts val="0"/>
              </a:spcBef>
              <a:spcAft>
                <a:spcPts val="0"/>
              </a:spcAft>
              <a:buNone/>
            </a:pPr>
            <a:r>
              <a:rPr lang="en">
                <a:solidFill>
                  <a:schemeClr val="dk1"/>
                </a:solidFill>
              </a:rPr>
              <a:t>Known initial Orientation:</a:t>
            </a:r>
            <a:endParaRPr>
              <a:solidFill>
                <a:schemeClr val="dk1"/>
              </a:solidFill>
            </a:endParaRPr>
          </a:p>
          <a:p>
            <a:pPr indent="0" lvl="0" marL="457200" rtl="0" algn="l">
              <a:spcBef>
                <a:spcPts val="0"/>
              </a:spcBef>
              <a:spcAft>
                <a:spcPts val="0"/>
              </a:spcAft>
              <a:buNone/>
            </a:pPr>
            <a:r>
              <a:rPr lang="en">
                <a:solidFill>
                  <a:schemeClr val="dk1"/>
                </a:solidFill>
              </a:rPr>
              <a:t>	</a:t>
            </a:r>
            <a:r>
              <a:rPr lang="en">
                <a:solidFill>
                  <a:schemeClr val="dk1"/>
                </a:solidFill>
              </a:rPr>
              <a:t>Ѱ=0</a:t>
            </a:r>
            <a:endParaRPr>
              <a:solidFill>
                <a:schemeClr val="dk1"/>
              </a:solidFill>
            </a:endParaRPr>
          </a:p>
        </p:txBody>
      </p:sp>
      <p:sp>
        <p:nvSpPr>
          <p:cNvPr id="378" name="Google Shape;378;p41"/>
          <p:cNvSpPr txBox="1"/>
          <p:nvPr/>
        </p:nvSpPr>
        <p:spPr>
          <a:xfrm>
            <a:off x="6440550" y="1089588"/>
            <a:ext cx="3000000" cy="10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rPr lang="en">
                <a:solidFill>
                  <a:schemeClr val="dk1"/>
                </a:solidFill>
              </a:rPr>
              <a:t>Initial Orientation:</a:t>
            </a:r>
            <a:endParaRPr>
              <a:solidFill>
                <a:schemeClr val="dk1"/>
              </a:solidFill>
            </a:endParaRPr>
          </a:p>
          <a:p>
            <a:pPr indent="0" lvl="0" marL="457200" rtl="0" algn="l">
              <a:spcBef>
                <a:spcPts val="0"/>
              </a:spcBef>
              <a:spcAft>
                <a:spcPts val="0"/>
              </a:spcAft>
              <a:buNone/>
            </a:pPr>
            <a:r>
              <a:rPr lang="en">
                <a:solidFill>
                  <a:schemeClr val="dk1"/>
                </a:solidFill>
              </a:rPr>
              <a:t>	Ѱ=pi/2</a:t>
            </a:r>
            <a:endParaRPr>
              <a:solidFill>
                <a:schemeClr val="dk1"/>
              </a:solidFill>
            </a:endParaRPr>
          </a:p>
        </p:txBody>
      </p:sp>
      <p:sp>
        <p:nvSpPr>
          <p:cNvPr id="379" name="Google Shape;379;p41"/>
          <p:cNvSpPr txBox="1"/>
          <p:nvPr/>
        </p:nvSpPr>
        <p:spPr>
          <a:xfrm>
            <a:off x="261350" y="1106650"/>
            <a:ext cx="34410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Case 1</a:t>
            </a:r>
            <a:endParaRPr/>
          </a:p>
        </p:txBody>
      </p:sp>
      <p:sp>
        <p:nvSpPr>
          <p:cNvPr id="380" name="Google Shape;380;p41"/>
          <p:cNvSpPr txBox="1"/>
          <p:nvPr/>
        </p:nvSpPr>
        <p:spPr>
          <a:xfrm>
            <a:off x="4422225" y="1093925"/>
            <a:ext cx="34410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Case 2</a:t>
            </a:r>
            <a:endParaRPr/>
          </a:p>
        </p:txBody>
      </p:sp>
      <p:sp>
        <p:nvSpPr>
          <p:cNvPr id="381" name="Google Shape;381;p41"/>
          <p:cNvSpPr/>
          <p:nvPr/>
        </p:nvSpPr>
        <p:spPr>
          <a:xfrm>
            <a:off x="1750625" y="2109275"/>
            <a:ext cx="490200" cy="825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191825" y="1742825"/>
            <a:ext cx="1558800" cy="15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 name="Google Shape;383;p41"/>
          <p:cNvCxnSpPr/>
          <p:nvPr/>
        </p:nvCxnSpPr>
        <p:spPr>
          <a:xfrm>
            <a:off x="1564025" y="2601500"/>
            <a:ext cx="198000" cy="300"/>
          </a:xfrm>
          <a:prstGeom prst="straightConnector1">
            <a:avLst/>
          </a:prstGeom>
          <a:noFill/>
          <a:ln cap="flat" cmpd="sng" w="9525">
            <a:solidFill>
              <a:srgbClr val="0000FF"/>
            </a:solidFill>
            <a:prstDash val="solid"/>
            <a:round/>
            <a:headEnd len="med" w="med" type="none"/>
            <a:tailEnd len="med" w="med" type="triangle"/>
          </a:ln>
        </p:spPr>
      </p:cxnSp>
      <p:cxnSp>
        <p:nvCxnSpPr>
          <p:cNvPr id="384" name="Google Shape;384;p41"/>
          <p:cNvCxnSpPr/>
          <p:nvPr/>
        </p:nvCxnSpPr>
        <p:spPr>
          <a:xfrm rot="10800000">
            <a:off x="1564025" y="2368500"/>
            <a:ext cx="300" cy="249300"/>
          </a:xfrm>
          <a:prstGeom prst="straightConnector1">
            <a:avLst/>
          </a:prstGeom>
          <a:noFill/>
          <a:ln cap="flat" cmpd="sng" w="9525">
            <a:solidFill>
              <a:srgbClr val="FF0000"/>
            </a:solidFill>
            <a:prstDash val="solid"/>
            <a:round/>
            <a:headEnd len="med" w="med" type="none"/>
            <a:tailEnd len="med" w="med" type="triangle"/>
          </a:ln>
        </p:spPr>
      </p:cxnSp>
      <p:cxnSp>
        <p:nvCxnSpPr>
          <p:cNvPr id="385" name="Google Shape;385;p41"/>
          <p:cNvCxnSpPr/>
          <p:nvPr/>
        </p:nvCxnSpPr>
        <p:spPr>
          <a:xfrm rot="10800000">
            <a:off x="1914413" y="2525350"/>
            <a:ext cx="0" cy="205200"/>
          </a:xfrm>
          <a:prstGeom prst="straightConnector1">
            <a:avLst/>
          </a:prstGeom>
          <a:noFill/>
          <a:ln cap="flat" cmpd="sng" w="9525">
            <a:solidFill>
              <a:srgbClr val="FF0000"/>
            </a:solidFill>
            <a:prstDash val="solid"/>
            <a:round/>
            <a:headEnd len="med" w="med" type="none"/>
            <a:tailEnd len="med" w="med" type="triangle"/>
          </a:ln>
        </p:spPr>
      </p:cxnSp>
      <p:cxnSp>
        <p:nvCxnSpPr>
          <p:cNvPr id="386" name="Google Shape;386;p41"/>
          <p:cNvCxnSpPr/>
          <p:nvPr/>
        </p:nvCxnSpPr>
        <p:spPr>
          <a:xfrm rot="10800000">
            <a:off x="1695750" y="2724850"/>
            <a:ext cx="216900" cy="5700"/>
          </a:xfrm>
          <a:prstGeom prst="straightConnector1">
            <a:avLst/>
          </a:prstGeom>
          <a:noFill/>
          <a:ln cap="flat" cmpd="sng" w="9525">
            <a:solidFill>
              <a:srgbClr val="0000FF"/>
            </a:solidFill>
            <a:prstDash val="solid"/>
            <a:round/>
            <a:headEnd len="med" w="med" type="none"/>
            <a:tailEnd len="med" w="med" type="triangle"/>
          </a:ln>
        </p:spPr>
      </p:cxnSp>
      <p:sp>
        <p:nvSpPr>
          <p:cNvPr id="387" name="Google Shape;387;p41"/>
          <p:cNvSpPr txBox="1"/>
          <p:nvPr/>
        </p:nvSpPr>
        <p:spPr>
          <a:xfrm>
            <a:off x="1801075" y="2242650"/>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endParaRPr>
              <a:solidFill>
                <a:srgbClr val="FF0000"/>
              </a:solidFill>
            </a:endParaRPr>
          </a:p>
        </p:txBody>
      </p:sp>
      <p:sp>
        <p:nvSpPr>
          <p:cNvPr id="388" name="Google Shape;388;p41"/>
          <p:cNvSpPr txBox="1"/>
          <p:nvPr/>
        </p:nvSpPr>
        <p:spPr>
          <a:xfrm>
            <a:off x="1357325" y="2057825"/>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endParaRPr>
              <a:solidFill>
                <a:srgbClr val="FF0000"/>
              </a:solidFill>
            </a:endParaRPr>
          </a:p>
        </p:txBody>
      </p:sp>
      <p:sp>
        <p:nvSpPr>
          <p:cNvPr id="389" name="Google Shape;389;p41"/>
          <p:cNvSpPr txBox="1"/>
          <p:nvPr/>
        </p:nvSpPr>
        <p:spPr>
          <a:xfrm>
            <a:off x="1584175" y="22900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
        <p:nvSpPr>
          <p:cNvPr id="390" name="Google Shape;390;p41"/>
          <p:cNvSpPr txBox="1"/>
          <p:nvPr/>
        </p:nvSpPr>
        <p:spPr>
          <a:xfrm>
            <a:off x="1660375" y="26710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
        <p:nvSpPr>
          <p:cNvPr id="391" name="Google Shape;391;p41"/>
          <p:cNvSpPr/>
          <p:nvPr/>
        </p:nvSpPr>
        <p:spPr>
          <a:xfrm>
            <a:off x="4831300" y="1666625"/>
            <a:ext cx="1558800" cy="15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41"/>
          <p:cNvCxnSpPr/>
          <p:nvPr/>
        </p:nvCxnSpPr>
        <p:spPr>
          <a:xfrm>
            <a:off x="6203500" y="2525300"/>
            <a:ext cx="198000" cy="300"/>
          </a:xfrm>
          <a:prstGeom prst="straightConnector1">
            <a:avLst/>
          </a:prstGeom>
          <a:noFill/>
          <a:ln cap="flat" cmpd="sng" w="9525">
            <a:solidFill>
              <a:srgbClr val="0000FF"/>
            </a:solidFill>
            <a:prstDash val="solid"/>
            <a:round/>
            <a:headEnd len="med" w="med" type="none"/>
            <a:tailEnd len="med" w="med" type="triangle"/>
          </a:ln>
        </p:spPr>
      </p:cxnSp>
      <p:cxnSp>
        <p:nvCxnSpPr>
          <p:cNvPr id="393" name="Google Shape;393;p41"/>
          <p:cNvCxnSpPr/>
          <p:nvPr/>
        </p:nvCxnSpPr>
        <p:spPr>
          <a:xfrm rot="10800000">
            <a:off x="6203500" y="2292300"/>
            <a:ext cx="300" cy="249300"/>
          </a:xfrm>
          <a:prstGeom prst="straightConnector1">
            <a:avLst/>
          </a:prstGeom>
          <a:noFill/>
          <a:ln cap="flat" cmpd="sng" w="9525">
            <a:solidFill>
              <a:srgbClr val="FF0000"/>
            </a:solidFill>
            <a:prstDash val="solid"/>
            <a:round/>
            <a:headEnd len="med" w="med" type="none"/>
            <a:tailEnd len="med" w="med" type="triangle"/>
          </a:ln>
        </p:spPr>
      </p:cxnSp>
      <p:cxnSp>
        <p:nvCxnSpPr>
          <p:cNvPr id="394" name="Google Shape;394;p41"/>
          <p:cNvCxnSpPr/>
          <p:nvPr/>
        </p:nvCxnSpPr>
        <p:spPr>
          <a:xfrm>
            <a:off x="6553888" y="2654350"/>
            <a:ext cx="0" cy="263400"/>
          </a:xfrm>
          <a:prstGeom prst="straightConnector1">
            <a:avLst/>
          </a:prstGeom>
          <a:noFill/>
          <a:ln cap="flat" cmpd="sng" w="9525">
            <a:solidFill>
              <a:srgbClr val="6AA84F"/>
            </a:solidFill>
            <a:prstDash val="solid"/>
            <a:round/>
            <a:headEnd len="med" w="med" type="none"/>
            <a:tailEnd len="med" w="med" type="triangle"/>
          </a:ln>
        </p:spPr>
      </p:cxnSp>
      <p:cxnSp>
        <p:nvCxnSpPr>
          <p:cNvPr id="395" name="Google Shape;395;p41"/>
          <p:cNvCxnSpPr/>
          <p:nvPr/>
        </p:nvCxnSpPr>
        <p:spPr>
          <a:xfrm rot="10800000">
            <a:off x="6335225" y="2648650"/>
            <a:ext cx="216900" cy="5700"/>
          </a:xfrm>
          <a:prstGeom prst="straightConnector1">
            <a:avLst/>
          </a:prstGeom>
          <a:noFill/>
          <a:ln cap="flat" cmpd="sng" w="9525">
            <a:solidFill>
              <a:srgbClr val="0000FF"/>
            </a:solidFill>
            <a:prstDash val="solid"/>
            <a:round/>
            <a:headEnd len="med" w="med" type="none"/>
            <a:tailEnd len="med" w="med" type="triangle"/>
          </a:ln>
        </p:spPr>
      </p:cxnSp>
      <p:sp>
        <p:nvSpPr>
          <p:cNvPr id="396" name="Google Shape;396;p41"/>
          <p:cNvSpPr txBox="1"/>
          <p:nvPr/>
        </p:nvSpPr>
        <p:spPr>
          <a:xfrm>
            <a:off x="6493600" y="2796325"/>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AA84F"/>
                </a:solidFill>
              </a:rPr>
              <a:t>y</a:t>
            </a:r>
            <a:endParaRPr sz="1200">
              <a:solidFill>
                <a:srgbClr val="6AA84F"/>
              </a:solidFill>
            </a:endParaRPr>
          </a:p>
        </p:txBody>
      </p:sp>
      <p:sp>
        <p:nvSpPr>
          <p:cNvPr id="397" name="Google Shape;397;p41"/>
          <p:cNvSpPr txBox="1"/>
          <p:nvPr/>
        </p:nvSpPr>
        <p:spPr>
          <a:xfrm>
            <a:off x="5996800" y="1981625"/>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endParaRPr>
              <a:solidFill>
                <a:srgbClr val="FF0000"/>
              </a:solidFill>
            </a:endParaRPr>
          </a:p>
        </p:txBody>
      </p:sp>
      <p:sp>
        <p:nvSpPr>
          <p:cNvPr id="398" name="Google Shape;398;p41"/>
          <p:cNvSpPr txBox="1"/>
          <p:nvPr/>
        </p:nvSpPr>
        <p:spPr>
          <a:xfrm>
            <a:off x="6223650" y="22138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
        <p:nvSpPr>
          <p:cNvPr id="399" name="Google Shape;399;p41"/>
          <p:cNvSpPr txBox="1"/>
          <p:nvPr/>
        </p:nvSpPr>
        <p:spPr>
          <a:xfrm>
            <a:off x="6299850" y="25948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terms in differential geometry</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Manifold</a:t>
            </a:r>
            <a:endParaRPr/>
          </a:p>
          <a:p>
            <a:pPr indent="0" lvl="0" marL="0" rtl="0" algn="l">
              <a:spcBef>
                <a:spcPts val="1600"/>
              </a:spcBef>
              <a:spcAft>
                <a:spcPts val="0"/>
              </a:spcAft>
              <a:buClr>
                <a:schemeClr val="dk1"/>
              </a:buClr>
              <a:buSzPts val="1100"/>
              <a:buFont typeface="Arial"/>
              <a:buNone/>
            </a:pPr>
            <a:r>
              <a:rPr lang="en"/>
              <a:t>Injective/Surjective/Bijective</a:t>
            </a:r>
            <a:endParaRPr/>
          </a:p>
          <a:p>
            <a:pPr indent="0" lvl="0" marL="0" rtl="0" algn="l">
              <a:spcBef>
                <a:spcPts val="1600"/>
              </a:spcBef>
              <a:spcAft>
                <a:spcPts val="0"/>
              </a:spcAft>
              <a:buNone/>
            </a:pPr>
            <a:r>
              <a:rPr lang="en"/>
              <a:t>R3, S2, SE(3)</a:t>
            </a:r>
            <a:endParaRPr/>
          </a:p>
          <a:p>
            <a:pPr indent="0" lvl="0" marL="0" rtl="0" algn="l">
              <a:spcBef>
                <a:spcPts val="1600"/>
              </a:spcBef>
              <a:spcAft>
                <a:spcPts val="0"/>
              </a:spcAft>
              <a:buNone/>
            </a:pPr>
            <a:r>
              <a:rPr lang="en"/>
              <a:t>Patch, Atlas</a:t>
            </a:r>
            <a:endParaRPr/>
          </a:p>
          <a:p>
            <a:pPr indent="0" lvl="0" marL="0" rtl="0" algn="l">
              <a:spcBef>
                <a:spcPts val="1600"/>
              </a:spcBef>
              <a:spcAft>
                <a:spcPts val="0"/>
              </a:spcAft>
              <a:buNone/>
            </a:pPr>
            <a:r>
              <a:rPr lang="en"/>
              <a:t>Gauss Map</a:t>
            </a:r>
            <a:endParaRPr/>
          </a:p>
          <a:p>
            <a:pPr indent="0" lvl="0" marL="0" rtl="0" algn="l">
              <a:spcBef>
                <a:spcPts val="1600"/>
              </a:spcBef>
              <a:spcAft>
                <a:spcPts val="0"/>
              </a:spcAft>
              <a:buNone/>
            </a:pPr>
            <a:r>
              <a:rPr lang="en"/>
              <a:t>(Non-) Holonomic Dynamics</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#1</a:t>
            </a:r>
            <a:endParaRPr/>
          </a:p>
        </p:txBody>
      </p:sp>
      <p:sp>
        <p:nvSpPr>
          <p:cNvPr id="405" name="Google Shape;405;p42"/>
          <p:cNvSpPr txBox="1"/>
          <p:nvPr/>
        </p:nvSpPr>
        <p:spPr>
          <a:xfrm>
            <a:off x="261350" y="878050"/>
            <a:ext cx="34410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Case 1</a:t>
            </a:r>
            <a:endParaRPr/>
          </a:p>
        </p:txBody>
      </p:sp>
      <p:sp>
        <p:nvSpPr>
          <p:cNvPr id="406" name="Google Shape;406;p42"/>
          <p:cNvSpPr txBox="1"/>
          <p:nvPr/>
        </p:nvSpPr>
        <p:spPr>
          <a:xfrm>
            <a:off x="4422225" y="865325"/>
            <a:ext cx="34410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Case 2</a:t>
            </a:r>
            <a:endParaRPr/>
          </a:p>
        </p:txBody>
      </p:sp>
      <p:pic>
        <p:nvPicPr>
          <p:cNvPr id="407" name="Google Shape;407;p42"/>
          <p:cNvPicPr preferRelativeResize="0"/>
          <p:nvPr/>
        </p:nvPicPr>
        <p:blipFill>
          <a:blip r:embed="rId3">
            <a:alphaModFix/>
          </a:blip>
          <a:stretch>
            <a:fillRect/>
          </a:stretch>
        </p:blipFill>
        <p:spPr>
          <a:xfrm>
            <a:off x="2508800" y="1240688"/>
            <a:ext cx="1524000" cy="1885950"/>
          </a:xfrm>
          <a:prstGeom prst="rect">
            <a:avLst/>
          </a:prstGeom>
          <a:noFill/>
          <a:ln>
            <a:noFill/>
          </a:ln>
        </p:spPr>
      </p:pic>
      <p:pic>
        <p:nvPicPr>
          <p:cNvPr id="408" name="Google Shape;408;p42"/>
          <p:cNvPicPr preferRelativeResize="0"/>
          <p:nvPr/>
        </p:nvPicPr>
        <p:blipFill>
          <a:blip r:embed="rId4">
            <a:alphaModFix/>
          </a:blip>
          <a:stretch>
            <a:fillRect/>
          </a:stretch>
        </p:blipFill>
        <p:spPr>
          <a:xfrm>
            <a:off x="7179700" y="1440725"/>
            <a:ext cx="1562100" cy="1485900"/>
          </a:xfrm>
          <a:prstGeom prst="rect">
            <a:avLst/>
          </a:prstGeom>
          <a:noFill/>
          <a:ln>
            <a:noFill/>
          </a:ln>
        </p:spPr>
      </p:pic>
      <p:pic>
        <p:nvPicPr>
          <p:cNvPr id="409" name="Google Shape;409;p42"/>
          <p:cNvPicPr preferRelativeResize="0"/>
          <p:nvPr/>
        </p:nvPicPr>
        <p:blipFill>
          <a:blip r:embed="rId5">
            <a:alphaModFix/>
          </a:blip>
          <a:stretch>
            <a:fillRect/>
          </a:stretch>
        </p:blipFill>
        <p:spPr>
          <a:xfrm>
            <a:off x="3001750" y="3205225"/>
            <a:ext cx="3460093" cy="1622975"/>
          </a:xfrm>
          <a:prstGeom prst="rect">
            <a:avLst/>
          </a:prstGeom>
          <a:noFill/>
          <a:ln>
            <a:noFill/>
          </a:ln>
        </p:spPr>
      </p:pic>
      <p:sp>
        <p:nvSpPr>
          <p:cNvPr id="410" name="Google Shape;410;p42"/>
          <p:cNvSpPr/>
          <p:nvPr/>
        </p:nvSpPr>
        <p:spPr>
          <a:xfrm>
            <a:off x="2824700" y="3121625"/>
            <a:ext cx="3590400" cy="1741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
          <p:cNvSpPr/>
          <p:nvPr/>
        </p:nvSpPr>
        <p:spPr>
          <a:xfrm>
            <a:off x="1750625" y="1880675"/>
            <a:ext cx="490200" cy="825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
          <p:cNvSpPr/>
          <p:nvPr/>
        </p:nvSpPr>
        <p:spPr>
          <a:xfrm>
            <a:off x="191825" y="1514225"/>
            <a:ext cx="1558800" cy="15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42"/>
          <p:cNvCxnSpPr/>
          <p:nvPr/>
        </p:nvCxnSpPr>
        <p:spPr>
          <a:xfrm>
            <a:off x="1564025" y="2372900"/>
            <a:ext cx="198000" cy="300"/>
          </a:xfrm>
          <a:prstGeom prst="straightConnector1">
            <a:avLst/>
          </a:prstGeom>
          <a:noFill/>
          <a:ln cap="flat" cmpd="sng" w="9525">
            <a:solidFill>
              <a:srgbClr val="0000FF"/>
            </a:solidFill>
            <a:prstDash val="solid"/>
            <a:round/>
            <a:headEnd len="med" w="med" type="none"/>
            <a:tailEnd len="med" w="med" type="triangle"/>
          </a:ln>
        </p:spPr>
      </p:cxnSp>
      <p:cxnSp>
        <p:nvCxnSpPr>
          <p:cNvPr id="414" name="Google Shape;414;p42"/>
          <p:cNvCxnSpPr/>
          <p:nvPr/>
        </p:nvCxnSpPr>
        <p:spPr>
          <a:xfrm rot="10800000">
            <a:off x="1564025" y="2139900"/>
            <a:ext cx="300" cy="249300"/>
          </a:xfrm>
          <a:prstGeom prst="straightConnector1">
            <a:avLst/>
          </a:prstGeom>
          <a:noFill/>
          <a:ln cap="flat" cmpd="sng" w="9525">
            <a:solidFill>
              <a:srgbClr val="FF0000"/>
            </a:solidFill>
            <a:prstDash val="solid"/>
            <a:round/>
            <a:headEnd len="med" w="med" type="none"/>
            <a:tailEnd len="med" w="med" type="triangle"/>
          </a:ln>
        </p:spPr>
      </p:cxnSp>
      <p:cxnSp>
        <p:nvCxnSpPr>
          <p:cNvPr id="415" name="Google Shape;415;p42"/>
          <p:cNvCxnSpPr/>
          <p:nvPr/>
        </p:nvCxnSpPr>
        <p:spPr>
          <a:xfrm rot="10800000">
            <a:off x="1914413" y="2296750"/>
            <a:ext cx="0" cy="205200"/>
          </a:xfrm>
          <a:prstGeom prst="straightConnector1">
            <a:avLst/>
          </a:prstGeom>
          <a:noFill/>
          <a:ln cap="flat" cmpd="sng" w="9525">
            <a:solidFill>
              <a:srgbClr val="FF0000"/>
            </a:solidFill>
            <a:prstDash val="solid"/>
            <a:round/>
            <a:headEnd len="med" w="med" type="none"/>
            <a:tailEnd len="med" w="med" type="triangle"/>
          </a:ln>
        </p:spPr>
      </p:cxnSp>
      <p:cxnSp>
        <p:nvCxnSpPr>
          <p:cNvPr id="416" name="Google Shape;416;p42"/>
          <p:cNvCxnSpPr/>
          <p:nvPr/>
        </p:nvCxnSpPr>
        <p:spPr>
          <a:xfrm rot="10800000">
            <a:off x="1695750" y="2496250"/>
            <a:ext cx="216900" cy="5700"/>
          </a:xfrm>
          <a:prstGeom prst="straightConnector1">
            <a:avLst/>
          </a:prstGeom>
          <a:noFill/>
          <a:ln cap="flat" cmpd="sng" w="9525">
            <a:solidFill>
              <a:srgbClr val="0000FF"/>
            </a:solidFill>
            <a:prstDash val="solid"/>
            <a:round/>
            <a:headEnd len="med" w="med" type="none"/>
            <a:tailEnd len="med" w="med" type="triangle"/>
          </a:ln>
        </p:spPr>
      </p:cxnSp>
      <p:sp>
        <p:nvSpPr>
          <p:cNvPr id="417" name="Google Shape;417;p42"/>
          <p:cNvSpPr txBox="1"/>
          <p:nvPr/>
        </p:nvSpPr>
        <p:spPr>
          <a:xfrm>
            <a:off x="1801075" y="2014050"/>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endParaRPr>
              <a:solidFill>
                <a:srgbClr val="FF0000"/>
              </a:solidFill>
            </a:endParaRPr>
          </a:p>
        </p:txBody>
      </p:sp>
      <p:sp>
        <p:nvSpPr>
          <p:cNvPr id="418" name="Google Shape;418;p42"/>
          <p:cNvSpPr txBox="1"/>
          <p:nvPr/>
        </p:nvSpPr>
        <p:spPr>
          <a:xfrm>
            <a:off x="1357325" y="1829225"/>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endParaRPr>
              <a:solidFill>
                <a:srgbClr val="FF0000"/>
              </a:solidFill>
            </a:endParaRPr>
          </a:p>
        </p:txBody>
      </p:sp>
      <p:sp>
        <p:nvSpPr>
          <p:cNvPr id="419" name="Google Shape;419;p42"/>
          <p:cNvSpPr txBox="1"/>
          <p:nvPr/>
        </p:nvSpPr>
        <p:spPr>
          <a:xfrm>
            <a:off x="1584175" y="20614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
        <p:nvSpPr>
          <p:cNvPr id="420" name="Google Shape;420;p42"/>
          <p:cNvSpPr txBox="1"/>
          <p:nvPr/>
        </p:nvSpPr>
        <p:spPr>
          <a:xfrm>
            <a:off x="1660375" y="24424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
        <p:nvSpPr>
          <p:cNvPr id="421" name="Google Shape;421;p42"/>
          <p:cNvSpPr/>
          <p:nvPr/>
        </p:nvSpPr>
        <p:spPr>
          <a:xfrm>
            <a:off x="6390100" y="2029050"/>
            <a:ext cx="490200" cy="47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4831300" y="1438025"/>
            <a:ext cx="1558800" cy="15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42"/>
          <p:cNvCxnSpPr/>
          <p:nvPr/>
        </p:nvCxnSpPr>
        <p:spPr>
          <a:xfrm>
            <a:off x="6203500" y="2296700"/>
            <a:ext cx="198000" cy="300"/>
          </a:xfrm>
          <a:prstGeom prst="straightConnector1">
            <a:avLst/>
          </a:prstGeom>
          <a:noFill/>
          <a:ln cap="flat" cmpd="sng" w="9525">
            <a:solidFill>
              <a:srgbClr val="0000FF"/>
            </a:solidFill>
            <a:prstDash val="solid"/>
            <a:round/>
            <a:headEnd len="med" w="med" type="none"/>
            <a:tailEnd len="med" w="med" type="triangle"/>
          </a:ln>
        </p:spPr>
      </p:cxnSp>
      <p:cxnSp>
        <p:nvCxnSpPr>
          <p:cNvPr id="424" name="Google Shape;424;p42"/>
          <p:cNvCxnSpPr/>
          <p:nvPr/>
        </p:nvCxnSpPr>
        <p:spPr>
          <a:xfrm rot="10800000">
            <a:off x="6203500" y="2063700"/>
            <a:ext cx="300" cy="249300"/>
          </a:xfrm>
          <a:prstGeom prst="straightConnector1">
            <a:avLst/>
          </a:prstGeom>
          <a:noFill/>
          <a:ln cap="flat" cmpd="sng" w="9525">
            <a:solidFill>
              <a:srgbClr val="FF0000"/>
            </a:solidFill>
            <a:prstDash val="solid"/>
            <a:round/>
            <a:headEnd len="med" w="med" type="none"/>
            <a:tailEnd len="med" w="med" type="triangle"/>
          </a:ln>
        </p:spPr>
      </p:cxnSp>
      <p:cxnSp>
        <p:nvCxnSpPr>
          <p:cNvPr id="425" name="Google Shape;425;p42"/>
          <p:cNvCxnSpPr/>
          <p:nvPr/>
        </p:nvCxnSpPr>
        <p:spPr>
          <a:xfrm>
            <a:off x="6553888" y="2425750"/>
            <a:ext cx="0" cy="263400"/>
          </a:xfrm>
          <a:prstGeom prst="straightConnector1">
            <a:avLst/>
          </a:prstGeom>
          <a:noFill/>
          <a:ln cap="flat" cmpd="sng" w="9525">
            <a:solidFill>
              <a:srgbClr val="6AA84F"/>
            </a:solidFill>
            <a:prstDash val="solid"/>
            <a:round/>
            <a:headEnd len="med" w="med" type="none"/>
            <a:tailEnd len="med" w="med" type="triangle"/>
          </a:ln>
        </p:spPr>
      </p:cxnSp>
      <p:cxnSp>
        <p:nvCxnSpPr>
          <p:cNvPr id="426" name="Google Shape;426;p42"/>
          <p:cNvCxnSpPr/>
          <p:nvPr/>
        </p:nvCxnSpPr>
        <p:spPr>
          <a:xfrm rot="10800000">
            <a:off x="6335225" y="2420050"/>
            <a:ext cx="216900" cy="5700"/>
          </a:xfrm>
          <a:prstGeom prst="straightConnector1">
            <a:avLst/>
          </a:prstGeom>
          <a:noFill/>
          <a:ln cap="flat" cmpd="sng" w="9525">
            <a:solidFill>
              <a:srgbClr val="0000FF"/>
            </a:solidFill>
            <a:prstDash val="solid"/>
            <a:round/>
            <a:headEnd len="med" w="med" type="none"/>
            <a:tailEnd len="med" w="med" type="triangle"/>
          </a:ln>
        </p:spPr>
      </p:cxnSp>
      <p:sp>
        <p:nvSpPr>
          <p:cNvPr id="427" name="Google Shape;427;p42"/>
          <p:cNvSpPr txBox="1"/>
          <p:nvPr/>
        </p:nvSpPr>
        <p:spPr>
          <a:xfrm>
            <a:off x="6493600" y="2567725"/>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AA84F"/>
                </a:solidFill>
              </a:rPr>
              <a:t>y</a:t>
            </a:r>
            <a:endParaRPr sz="1200">
              <a:solidFill>
                <a:srgbClr val="6AA84F"/>
              </a:solidFill>
            </a:endParaRPr>
          </a:p>
        </p:txBody>
      </p:sp>
      <p:sp>
        <p:nvSpPr>
          <p:cNvPr id="428" name="Google Shape;428;p42"/>
          <p:cNvSpPr txBox="1"/>
          <p:nvPr/>
        </p:nvSpPr>
        <p:spPr>
          <a:xfrm>
            <a:off x="5996800" y="1753025"/>
            <a:ext cx="2832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endParaRPr>
              <a:solidFill>
                <a:srgbClr val="FF0000"/>
              </a:solidFill>
            </a:endParaRPr>
          </a:p>
        </p:txBody>
      </p:sp>
      <p:sp>
        <p:nvSpPr>
          <p:cNvPr id="429" name="Google Shape;429;p42"/>
          <p:cNvSpPr txBox="1"/>
          <p:nvPr/>
        </p:nvSpPr>
        <p:spPr>
          <a:xfrm>
            <a:off x="6223650" y="19852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
        <p:nvSpPr>
          <p:cNvPr id="430" name="Google Shape;430;p42"/>
          <p:cNvSpPr txBox="1"/>
          <p:nvPr/>
        </p:nvSpPr>
        <p:spPr>
          <a:xfrm>
            <a:off x="6299850" y="2366225"/>
            <a:ext cx="2169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FF"/>
                </a:solidFill>
              </a:rPr>
              <a:t>z</a:t>
            </a:r>
            <a:endParaRPr sz="1100">
              <a:solidFill>
                <a:srgbClr val="0000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#1</a:t>
            </a:r>
            <a:endParaRPr/>
          </a:p>
        </p:txBody>
      </p:sp>
      <p:pic>
        <p:nvPicPr>
          <p:cNvPr id="436" name="Google Shape;436;p43"/>
          <p:cNvPicPr preferRelativeResize="0"/>
          <p:nvPr/>
        </p:nvPicPr>
        <p:blipFill>
          <a:blip r:embed="rId3">
            <a:alphaModFix/>
          </a:blip>
          <a:stretch>
            <a:fillRect/>
          </a:stretch>
        </p:blipFill>
        <p:spPr>
          <a:xfrm>
            <a:off x="152400" y="1343813"/>
            <a:ext cx="8839199" cy="1655120"/>
          </a:xfrm>
          <a:prstGeom prst="rect">
            <a:avLst/>
          </a:prstGeom>
          <a:noFill/>
          <a:ln>
            <a:noFill/>
          </a:ln>
        </p:spPr>
      </p:pic>
      <p:pic>
        <p:nvPicPr>
          <p:cNvPr id="437" name="Google Shape;437;p43"/>
          <p:cNvPicPr preferRelativeResize="0"/>
          <p:nvPr/>
        </p:nvPicPr>
        <p:blipFill>
          <a:blip r:embed="rId4">
            <a:alphaModFix/>
          </a:blip>
          <a:stretch>
            <a:fillRect/>
          </a:stretch>
        </p:blipFill>
        <p:spPr>
          <a:xfrm>
            <a:off x="2903825" y="3212933"/>
            <a:ext cx="3590925" cy="323850"/>
          </a:xfrm>
          <a:prstGeom prst="rect">
            <a:avLst/>
          </a:prstGeom>
          <a:noFill/>
          <a:ln>
            <a:noFill/>
          </a:ln>
        </p:spPr>
      </p:pic>
      <p:sp>
        <p:nvSpPr>
          <p:cNvPr id="438" name="Google Shape;438;p43"/>
          <p:cNvSpPr txBox="1"/>
          <p:nvPr/>
        </p:nvSpPr>
        <p:spPr>
          <a:xfrm>
            <a:off x="152400" y="4496725"/>
            <a:ext cx="8839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Shenli Yuan1, Austin D. Epps, Jerome Nowak, J. Kenneth Salisbury, “</a:t>
            </a:r>
            <a:r>
              <a:rPr lang="en" sz="1100" u="sng">
                <a:solidFill>
                  <a:schemeClr val="accent5"/>
                </a:solidFill>
                <a:hlinkClick r:id="rId5">
                  <a:extLst>
                    <a:ext uri="{A12FA001-AC4F-418D-AE19-62706E023703}">
                      <ahyp:hlinkClr val="tx"/>
                    </a:ext>
                  </a:extLst>
                </a:hlinkClick>
              </a:rPr>
              <a:t>Design of a Roller-Based Dexterous Hand for Object Grasping and Within-Hand Manipulation</a:t>
            </a:r>
            <a:r>
              <a:rPr lang="en" sz="1100">
                <a:solidFill>
                  <a:schemeClr val="dk1"/>
                </a:solidFill>
              </a:rPr>
              <a:t>,” IEEE ICRA 2020 - winner of Best Manipulation Paper award</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4"/>
          <p:cNvSpPr txBox="1"/>
          <p:nvPr>
            <p:ph idx="1" type="body"/>
          </p:nvPr>
        </p:nvSpPr>
        <p:spPr>
          <a:xfrm>
            <a:off x="3259425" y="2325550"/>
            <a:ext cx="2606100" cy="88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(Ebrahim ⇒ Mark)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5"/>
          <p:cNvSpPr txBox="1"/>
          <p:nvPr>
            <p:ph type="title"/>
          </p:nvPr>
        </p:nvSpPr>
        <p:spPr>
          <a:xfrm>
            <a:off x="348050" y="105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Example #2 </a:t>
            </a:r>
            <a:r>
              <a:rPr lang="en" sz="2400"/>
              <a:t>Velvet Fingers @UniPi Centro Piaggio</a:t>
            </a:r>
            <a:endParaRPr sz="2400"/>
          </a:p>
        </p:txBody>
      </p:sp>
      <p:sp>
        <p:nvSpPr>
          <p:cNvPr id="449" name="Google Shape;449;p45"/>
          <p:cNvSpPr txBox="1"/>
          <p:nvPr>
            <p:ph idx="1" type="body"/>
          </p:nvPr>
        </p:nvSpPr>
        <p:spPr>
          <a:xfrm>
            <a:off x="199125" y="594450"/>
            <a:ext cx="8520600" cy="136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u="sng">
                <a:solidFill>
                  <a:schemeClr val="accent5"/>
                </a:solidFill>
                <a:highlight>
                  <a:srgbClr val="FFFFFF"/>
                </a:highlight>
                <a:hlinkClick r:id="rId3">
                  <a:extLst>
                    <a:ext uri="{A12FA001-AC4F-418D-AE19-62706E023703}">
                      <ahyp:hlinkClr val="tx"/>
                    </a:ext>
                  </a:extLst>
                </a:hlinkClick>
              </a:rPr>
              <a:t>Velvet fingers: A dexterous gripper with active surfaces</a:t>
            </a:r>
            <a:r>
              <a:rPr lang="en" sz="1200">
                <a:solidFill>
                  <a:srgbClr val="222222"/>
                </a:solidFill>
                <a:highlight>
                  <a:srgbClr val="FFFFFF"/>
                </a:highlight>
              </a:rPr>
              <a:t>. https://drive.google.com/drive/folders/1I1pYoH2tEftNzy6uw15T6PJBrbSrV_9J?usp=sharing</a:t>
            </a:r>
            <a:r>
              <a:rPr lang="en" sz="1200">
                <a:solidFill>
                  <a:srgbClr val="222222"/>
                </a:solidFill>
                <a:highlight>
                  <a:srgbClr val="FFFFFF"/>
                </a:highlight>
              </a:rPr>
              <a:t>, V., Catalano, M. G., Farnioli, E., Garabini, M., Grioli, G., Fantoni, G., &amp; Bicchi, A. (2012, October). </a:t>
            </a:r>
            <a:r>
              <a:rPr i="1" lang="en" sz="1200">
                <a:solidFill>
                  <a:srgbClr val="222222"/>
                </a:solidFill>
              </a:rPr>
              <a:t>2012 IEEE/RSJ (IROS)</a:t>
            </a:r>
            <a:br>
              <a:rPr lang="en" sz="1200">
                <a:solidFill>
                  <a:srgbClr val="222222"/>
                </a:solidFill>
                <a:highlight>
                  <a:srgbClr val="FFFFFF"/>
                </a:highlight>
              </a:rPr>
            </a:br>
            <a:r>
              <a:rPr lang="en" sz="1200" u="sng">
                <a:solidFill>
                  <a:schemeClr val="hlink"/>
                </a:solidFill>
                <a:hlinkClick r:id="rId4"/>
              </a:rPr>
              <a:t>Velvet Fingers: Grasp Planning and Execution for an Underactuated Gripper with Active Surfaces</a:t>
            </a:r>
            <a:r>
              <a:rPr lang="en" sz="1200">
                <a:solidFill>
                  <a:schemeClr val="dk1"/>
                </a:solidFill>
              </a:rPr>
              <a:t>, Robert Krug, Todor Stoyanov, Manuel Bonilla, Vinicio Tincani, Narunas Vaskevicius, Gualtiero Fantoni, Andreas Birk, Achim Lilienthal and Antonio Bicchi. (2014) </a:t>
            </a:r>
            <a:r>
              <a:rPr i="1" lang="en" sz="1200">
                <a:solidFill>
                  <a:schemeClr val="dk1"/>
                </a:solidFill>
              </a:rPr>
              <a:t>IEEE ICRA</a:t>
            </a:r>
            <a:endParaRPr i="1" sz="1200" u="sng"/>
          </a:p>
        </p:txBody>
      </p:sp>
      <p:pic>
        <p:nvPicPr>
          <p:cNvPr id="450" name="Google Shape;450;p45"/>
          <p:cNvPicPr preferRelativeResize="0"/>
          <p:nvPr/>
        </p:nvPicPr>
        <p:blipFill>
          <a:blip r:embed="rId5">
            <a:alphaModFix/>
          </a:blip>
          <a:stretch>
            <a:fillRect/>
          </a:stretch>
        </p:blipFill>
        <p:spPr>
          <a:xfrm>
            <a:off x="855510" y="1751025"/>
            <a:ext cx="3227842" cy="2860475"/>
          </a:xfrm>
          <a:prstGeom prst="rect">
            <a:avLst/>
          </a:prstGeom>
          <a:noFill/>
          <a:ln>
            <a:noFill/>
          </a:ln>
        </p:spPr>
      </p:pic>
      <p:pic>
        <p:nvPicPr>
          <p:cNvPr id="451" name="Google Shape;451;p45"/>
          <p:cNvPicPr preferRelativeResize="0"/>
          <p:nvPr/>
        </p:nvPicPr>
        <p:blipFill>
          <a:blip r:embed="rId6">
            <a:alphaModFix/>
          </a:blip>
          <a:stretch>
            <a:fillRect/>
          </a:stretch>
        </p:blipFill>
        <p:spPr>
          <a:xfrm>
            <a:off x="4499300" y="1691000"/>
            <a:ext cx="3406776" cy="3288976"/>
          </a:xfrm>
          <a:prstGeom prst="rect">
            <a:avLst/>
          </a:prstGeom>
          <a:noFill/>
          <a:ln>
            <a:noFill/>
          </a:ln>
        </p:spPr>
      </p:pic>
      <p:cxnSp>
        <p:nvCxnSpPr>
          <p:cNvPr id="452" name="Google Shape;452;p45"/>
          <p:cNvCxnSpPr/>
          <p:nvPr/>
        </p:nvCxnSpPr>
        <p:spPr>
          <a:xfrm>
            <a:off x="6223500" y="4016650"/>
            <a:ext cx="854400" cy="454500"/>
          </a:xfrm>
          <a:prstGeom prst="straightConnector1">
            <a:avLst/>
          </a:prstGeom>
          <a:noFill/>
          <a:ln cap="flat" cmpd="sng" w="28575">
            <a:solidFill>
              <a:srgbClr val="FF00FF"/>
            </a:solidFill>
            <a:prstDash val="solid"/>
            <a:round/>
            <a:headEnd len="med" w="med" type="triangle"/>
            <a:tailEnd len="med" w="med" type="triangle"/>
          </a:ln>
        </p:spPr>
      </p:cxnSp>
      <p:cxnSp>
        <p:nvCxnSpPr>
          <p:cNvPr id="453" name="Google Shape;453;p45"/>
          <p:cNvCxnSpPr/>
          <p:nvPr/>
        </p:nvCxnSpPr>
        <p:spPr>
          <a:xfrm>
            <a:off x="6192050" y="3357713"/>
            <a:ext cx="0" cy="644400"/>
          </a:xfrm>
          <a:prstGeom prst="straightConnector1">
            <a:avLst/>
          </a:prstGeom>
          <a:noFill/>
          <a:ln cap="flat" cmpd="sng" w="28575">
            <a:solidFill>
              <a:srgbClr val="FF00FF"/>
            </a:solidFill>
            <a:prstDash val="solid"/>
            <a:round/>
            <a:headEnd len="med" w="med" type="triangle"/>
            <a:tailEnd len="med" w="med" type="triangle"/>
          </a:ln>
        </p:spPr>
      </p:cxnSp>
      <p:sp>
        <p:nvSpPr>
          <p:cNvPr id="454" name="Google Shape;454;p45"/>
          <p:cNvSpPr/>
          <p:nvPr/>
        </p:nvSpPr>
        <p:spPr>
          <a:xfrm>
            <a:off x="2273650" y="3443975"/>
            <a:ext cx="534383" cy="572666"/>
          </a:xfrm>
          <a:custGeom>
            <a:rect b="b" l="l" r="r" t="t"/>
            <a:pathLst>
              <a:path extrusionOk="0" h="29443" w="29394">
                <a:moveTo>
                  <a:pt x="12650" y="0"/>
                </a:moveTo>
                <a:cubicBezTo>
                  <a:pt x="11075" y="848"/>
                  <a:pt x="5259" y="2060"/>
                  <a:pt x="3199" y="5089"/>
                </a:cubicBezTo>
                <a:cubicBezTo>
                  <a:pt x="1139" y="8118"/>
                  <a:pt x="-739" y="14177"/>
                  <a:pt x="291" y="18175"/>
                </a:cubicBezTo>
                <a:cubicBezTo>
                  <a:pt x="1321" y="22174"/>
                  <a:pt x="5199" y="27808"/>
                  <a:pt x="9379" y="29080"/>
                </a:cubicBezTo>
                <a:cubicBezTo>
                  <a:pt x="13559" y="30352"/>
                  <a:pt x="22040" y="28050"/>
                  <a:pt x="25372" y="25808"/>
                </a:cubicBezTo>
                <a:cubicBezTo>
                  <a:pt x="28704" y="23566"/>
                  <a:pt x="29553" y="19083"/>
                  <a:pt x="29371" y="15630"/>
                </a:cubicBezTo>
                <a:cubicBezTo>
                  <a:pt x="29189" y="12177"/>
                  <a:pt x="25130" y="6846"/>
                  <a:pt x="24282" y="5089"/>
                </a:cubicBezTo>
              </a:path>
            </a:pathLst>
          </a:custGeom>
          <a:noFill/>
          <a:ln cap="flat" cmpd="sng" w="28575">
            <a:solidFill>
              <a:srgbClr val="FF00FF"/>
            </a:solidFill>
            <a:prstDash val="solid"/>
            <a:round/>
            <a:headEnd len="med" w="med" type="none"/>
            <a:tailEnd len="med" w="med" type="stealth"/>
          </a:ln>
        </p:spPr>
      </p:sp>
      <p:sp>
        <p:nvSpPr>
          <p:cNvPr id="455" name="Google Shape;455;p45"/>
          <p:cNvSpPr/>
          <p:nvPr/>
        </p:nvSpPr>
        <p:spPr>
          <a:xfrm>
            <a:off x="1808400" y="3044125"/>
            <a:ext cx="354425" cy="399850"/>
          </a:xfrm>
          <a:custGeom>
            <a:rect b="b" l="l" r="r" t="t"/>
            <a:pathLst>
              <a:path extrusionOk="0" h="15994" w="14177">
                <a:moveTo>
                  <a:pt x="14177" y="0"/>
                </a:moveTo>
                <a:cubicBezTo>
                  <a:pt x="12844" y="969"/>
                  <a:pt x="8543" y="3150"/>
                  <a:pt x="6180" y="5816"/>
                </a:cubicBezTo>
                <a:cubicBezTo>
                  <a:pt x="3817" y="8482"/>
                  <a:pt x="1030" y="14298"/>
                  <a:pt x="0" y="15994"/>
                </a:cubicBezTo>
              </a:path>
            </a:pathLst>
          </a:custGeom>
          <a:noFill/>
          <a:ln cap="flat" cmpd="sng" w="19050">
            <a:solidFill>
              <a:srgbClr val="FF00FF"/>
            </a:solidFill>
            <a:prstDash val="solid"/>
            <a:round/>
            <a:headEnd len="med" w="med" type="stealth"/>
            <a:tailEnd len="med" w="med" type="stealth"/>
          </a:ln>
        </p:spPr>
      </p:sp>
      <p:sp>
        <p:nvSpPr>
          <p:cNvPr id="456" name="Google Shape;456;p45"/>
          <p:cNvSpPr txBox="1"/>
          <p:nvPr/>
        </p:nvSpPr>
        <p:spPr>
          <a:xfrm>
            <a:off x="2273638" y="45167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7"/>
              </a:rPr>
              <a:t>https://youtu.be/eIvsmWGa4FQ</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46"/>
          <p:cNvPicPr preferRelativeResize="0"/>
          <p:nvPr/>
        </p:nvPicPr>
        <p:blipFill rotWithShape="1">
          <a:blip r:embed="rId3">
            <a:alphaModFix/>
          </a:blip>
          <a:srcRect b="0" l="4865" r="4874" t="0"/>
          <a:stretch/>
        </p:blipFill>
        <p:spPr>
          <a:xfrm>
            <a:off x="993600" y="3117525"/>
            <a:ext cx="6667151" cy="1843275"/>
          </a:xfrm>
          <a:prstGeom prst="rect">
            <a:avLst/>
          </a:prstGeom>
          <a:noFill/>
          <a:ln>
            <a:noFill/>
          </a:ln>
        </p:spPr>
      </p:pic>
      <p:pic>
        <p:nvPicPr>
          <p:cNvPr id="462" name="Google Shape;462;p46"/>
          <p:cNvPicPr preferRelativeResize="0"/>
          <p:nvPr/>
        </p:nvPicPr>
        <p:blipFill rotWithShape="1">
          <a:blip r:embed="rId4">
            <a:alphaModFix/>
          </a:blip>
          <a:srcRect b="20121" l="7668" r="2322" t="0"/>
          <a:stretch/>
        </p:blipFill>
        <p:spPr>
          <a:xfrm>
            <a:off x="132025" y="66300"/>
            <a:ext cx="4086625" cy="3102400"/>
          </a:xfrm>
          <a:prstGeom prst="rect">
            <a:avLst/>
          </a:prstGeom>
          <a:noFill/>
          <a:ln>
            <a:noFill/>
          </a:ln>
        </p:spPr>
      </p:pic>
      <p:sp>
        <p:nvSpPr>
          <p:cNvPr id="463" name="Google Shape;463;p46"/>
          <p:cNvSpPr txBox="1"/>
          <p:nvPr>
            <p:ph type="title"/>
          </p:nvPr>
        </p:nvSpPr>
        <p:spPr>
          <a:xfrm>
            <a:off x="348050" y="-4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Example #2 Velvet Fingers @UniPi Centro Piaggio</a:t>
            </a:r>
            <a:endParaRPr sz="2400"/>
          </a:p>
        </p:txBody>
      </p:sp>
      <p:sp>
        <p:nvSpPr>
          <p:cNvPr id="464" name="Google Shape;464;p46"/>
          <p:cNvSpPr txBox="1"/>
          <p:nvPr/>
        </p:nvSpPr>
        <p:spPr>
          <a:xfrm>
            <a:off x="4452775" y="817938"/>
            <a:ext cx="42621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chemeClr val="dk1"/>
                </a:solidFill>
              </a:rPr>
              <a:t>“...</a:t>
            </a:r>
            <a:r>
              <a:rPr lang="en">
                <a:solidFill>
                  <a:schemeClr val="dk1"/>
                </a:solidFill>
              </a:rPr>
              <a:t>we address the grasp planning problem by adapting the well known optimization based planning scheme introduced by Ciocarlie and Allen [8] to the specifics of underactuated gripper designs.”  (GraspIt!)</a:t>
            </a:r>
            <a:br>
              <a:rPr lang="en">
                <a:solidFill>
                  <a:schemeClr val="dk1"/>
                </a:solidFill>
              </a:rPr>
            </a:br>
            <a:r>
              <a:rPr lang="en">
                <a:solidFill>
                  <a:schemeClr val="dk1"/>
                </a:solidFill>
              </a:rPr>
              <a:t>“… A wrench-based geometric quality criterion, such as the one introduced by Ferrari and Canny [19], is usually used to rank the grasps.” (Week4)</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47"/>
          <p:cNvPicPr preferRelativeResize="0"/>
          <p:nvPr/>
        </p:nvPicPr>
        <p:blipFill rotWithShape="1">
          <a:blip r:embed="rId3">
            <a:alphaModFix/>
          </a:blip>
          <a:srcRect b="20121" l="7668" r="2322" t="0"/>
          <a:stretch/>
        </p:blipFill>
        <p:spPr>
          <a:xfrm>
            <a:off x="222900" y="587877"/>
            <a:ext cx="2806125" cy="2130300"/>
          </a:xfrm>
          <a:prstGeom prst="rect">
            <a:avLst/>
          </a:prstGeom>
          <a:noFill/>
          <a:ln>
            <a:noFill/>
          </a:ln>
        </p:spPr>
      </p:pic>
      <p:sp>
        <p:nvSpPr>
          <p:cNvPr id="470" name="Google Shape;470;p47"/>
          <p:cNvSpPr txBox="1"/>
          <p:nvPr>
            <p:ph type="title"/>
          </p:nvPr>
        </p:nvSpPr>
        <p:spPr>
          <a:xfrm>
            <a:off x="348050" y="-4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Example #2 Velvet Fingers @UniPi Centro Piaggio</a:t>
            </a:r>
            <a:endParaRPr sz="2400"/>
          </a:p>
        </p:txBody>
      </p:sp>
      <p:sp>
        <p:nvSpPr>
          <p:cNvPr id="471" name="Google Shape;471;p47"/>
          <p:cNvSpPr txBox="1"/>
          <p:nvPr/>
        </p:nvSpPr>
        <p:spPr>
          <a:xfrm>
            <a:off x="4605175" y="360738"/>
            <a:ext cx="4262100" cy="21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chemeClr val="dk1"/>
                </a:solidFill>
                <a:latin typeface="Times New Roman"/>
                <a:ea typeface="Times New Roman"/>
                <a:cs typeface="Times New Roman"/>
                <a:sym typeface="Times New Roman"/>
              </a:rPr>
              <a:t>“It is possible to demonstrate that a minimum set of equations describing the displacement of the system around an equilibrium configuration can be written in the form </a:t>
            </a:r>
            <a:r>
              <a:rPr i="1" lang="en" sz="1600">
                <a:solidFill>
                  <a:schemeClr val="dk1"/>
                </a:solidFill>
                <a:latin typeface="Times New Roman"/>
                <a:ea typeface="Times New Roman"/>
                <a:cs typeface="Times New Roman"/>
                <a:sym typeface="Times New Roman"/>
              </a:rPr>
              <a:t>A</a:t>
            </a:r>
            <a:r>
              <a:rPr lang="en" sz="1600">
                <a:solidFill>
                  <a:schemeClr val="dk1"/>
                </a:solidFill>
                <a:latin typeface="Times New Roman"/>
                <a:ea typeface="Times New Roman"/>
                <a:cs typeface="Times New Roman"/>
                <a:sym typeface="Times New Roman"/>
              </a:rPr>
              <a:t>δ</a:t>
            </a:r>
            <a:r>
              <a:rPr i="1" lang="en" sz="1600">
                <a:solidFill>
                  <a:schemeClr val="dk1"/>
                </a:solidFill>
                <a:latin typeface="Times New Roman"/>
                <a:ea typeface="Times New Roman"/>
                <a:cs typeface="Times New Roman"/>
                <a:sym typeface="Times New Roman"/>
              </a:rPr>
              <a:t>y </a:t>
            </a:r>
            <a:r>
              <a:rPr lang="en" sz="1600">
                <a:solidFill>
                  <a:schemeClr val="dk1"/>
                </a:solidFill>
                <a:latin typeface="Times New Roman"/>
                <a:ea typeface="Times New Roman"/>
                <a:cs typeface="Times New Roman"/>
                <a:sym typeface="Times New Roman"/>
              </a:rPr>
              <a:t>= 0, thus as a </a:t>
            </a:r>
            <a:r>
              <a:rPr i="1" lang="en" sz="1600">
                <a:solidFill>
                  <a:schemeClr val="dk1"/>
                </a:solidFill>
                <a:latin typeface="Times New Roman"/>
                <a:ea typeface="Times New Roman"/>
                <a:cs typeface="Times New Roman"/>
                <a:sym typeface="Times New Roman"/>
              </a:rPr>
              <a:t>linear </a:t>
            </a:r>
            <a:r>
              <a:rPr lang="en" sz="1600">
                <a:solidFill>
                  <a:schemeClr val="dk1"/>
                </a:solidFill>
                <a:latin typeface="Times New Roman"/>
                <a:ea typeface="Times New Roman"/>
                <a:cs typeface="Times New Roman"/>
                <a:sym typeface="Times New Roman"/>
              </a:rPr>
              <a:t>and </a:t>
            </a:r>
            <a:r>
              <a:rPr i="1" lang="en" sz="1600">
                <a:solidFill>
                  <a:schemeClr val="dk1"/>
                </a:solidFill>
                <a:latin typeface="Times New Roman"/>
                <a:ea typeface="Times New Roman"/>
                <a:cs typeface="Times New Roman"/>
                <a:sym typeface="Times New Roman"/>
              </a:rPr>
              <a:t>homogeneous </a:t>
            </a:r>
            <a:r>
              <a:rPr lang="en" sz="1600">
                <a:solidFill>
                  <a:schemeClr val="dk1"/>
                </a:solidFill>
                <a:latin typeface="Times New Roman"/>
                <a:ea typeface="Times New Roman"/>
                <a:cs typeface="Times New Roman"/>
                <a:sym typeface="Times New Roman"/>
              </a:rPr>
              <a:t>set of equations. The coefficient matrix </a:t>
            </a:r>
            <a:r>
              <a:rPr i="1" lang="en" sz="1600">
                <a:solidFill>
                  <a:schemeClr val="dk1"/>
                </a:solidFill>
                <a:latin typeface="Times New Roman"/>
                <a:ea typeface="Times New Roman"/>
                <a:cs typeface="Times New Roman"/>
                <a:sym typeface="Times New Roman"/>
              </a:rPr>
              <a:t>A </a:t>
            </a:r>
            <a:r>
              <a:rPr lang="en" sz="1600">
                <a:solidFill>
                  <a:schemeClr val="dk1"/>
                </a:solidFill>
                <a:latin typeface="Times New Roman"/>
                <a:ea typeface="Times New Roman"/>
                <a:cs typeface="Times New Roman"/>
                <a:sym typeface="Times New Roman"/>
              </a:rPr>
              <a:t>∈ R</a:t>
            </a:r>
            <a:r>
              <a:rPr i="1" lang="en" sz="1300">
                <a:solidFill>
                  <a:schemeClr val="dk1"/>
                </a:solidFill>
                <a:latin typeface="Times New Roman"/>
                <a:ea typeface="Times New Roman"/>
                <a:cs typeface="Times New Roman"/>
                <a:sym typeface="Times New Roman"/>
              </a:rPr>
              <a:t>r</a:t>
            </a:r>
            <a:r>
              <a:rPr i="1" lang="en" sz="1200">
                <a:solidFill>
                  <a:schemeClr val="dk1"/>
                </a:solidFill>
                <a:latin typeface="Times New Roman"/>
                <a:ea typeface="Times New Roman"/>
                <a:cs typeface="Times New Roman"/>
                <a:sym typeface="Times New Roman"/>
              </a:rPr>
              <a:t>a</a:t>
            </a:r>
            <a:r>
              <a:rPr lang="en" sz="1300">
                <a:solidFill>
                  <a:schemeClr val="dk1"/>
                </a:solidFill>
                <a:latin typeface="Times New Roman"/>
                <a:ea typeface="Times New Roman"/>
                <a:cs typeface="Times New Roman"/>
                <a:sym typeface="Times New Roman"/>
              </a:rPr>
              <a:t>×</a:t>
            </a:r>
            <a:r>
              <a:rPr i="1" lang="en" sz="1300">
                <a:solidFill>
                  <a:schemeClr val="dk1"/>
                </a:solidFill>
                <a:latin typeface="Times New Roman"/>
                <a:ea typeface="Times New Roman"/>
                <a:cs typeface="Times New Roman"/>
                <a:sym typeface="Times New Roman"/>
              </a:rPr>
              <a:t>c</a:t>
            </a:r>
            <a:r>
              <a:rPr i="1" lang="en" sz="1200">
                <a:solidFill>
                  <a:schemeClr val="dk1"/>
                </a:solidFill>
                <a:latin typeface="Times New Roman"/>
                <a:ea typeface="Times New Roman"/>
                <a:cs typeface="Times New Roman"/>
                <a:sym typeface="Times New Roman"/>
              </a:rPr>
              <a:t>a </a:t>
            </a:r>
            <a:r>
              <a:rPr lang="en" sz="1600">
                <a:solidFill>
                  <a:schemeClr val="dk1"/>
                </a:solidFill>
                <a:latin typeface="Times New Roman"/>
                <a:ea typeface="Times New Roman"/>
                <a:cs typeface="Times New Roman"/>
                <a:sym typeface="Times New Roman"/>
              </a:rPr>
              <a:t>depends on the </a:t>
            </a:r>
            <a:r>
              <a:rPr i="1" lang="en" sz="1600">
                <a:solidFill>
                  <a:schemeClr val="dk1"/>
                </a:solidFill>
                <a:latin typeface="Times New Roman"/>
                <a:ea typeface="Times New Roman"/>
                <a:cs typeface="Times New Roman"/>
                <a:sym typeface="Times New Roman"/>
              </a:rPr>
              <a:t>Jacobian matrix</a:t>
            </a:r>
            <a:r>
              <a:rPr lang="en" sz="1600">
                <a:solidFill>
                  <a:schemeClr val="dk1"/>
                </a:solidFill>
                <a:latin typeface="Times New Roman"/>
                <a:ea typeface="Times New Roman"/>
                <a:cs typeface="Times New Roman"/>
                <a:sym typeface="Times New Roman"/>
              </a:rPr>
              <a:t>, the </a:t>
            </a:r>
            <a:r>
              <a:rPr i="1" lang="en" sz="1600">
                <a:solidFill>
                  <a:schemeClr val="dk1"/>
                </a:solidFill>
                <a:latin typeface="Times New Roman"/>
                <a:ea typeface="Times New Roman"/>
                <a:cs typeface="Times New Roman"/>
                <a:sym typeface="Times New Roman"/>
              </a:rPr>
              <a:t>Grasp matrix, </a:t>
            </a:r>
            <a:r>
              <a:rPr lang="en" sz="16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p:txBody>
      </p:sp>
      <p:pic>
        <p:nvPicPr>
          <p:cNvPr id="472" name="Google Shape;472;p47"/>
          <p:cNvPicPr preferRelativeResize="0"/>
          <p:nvPr/>
        </p:nvPicPr>
        <p:blipFill>
          <a:blip r:embed="rId4">
            <a:alphaModFix/>
          </a:blip>
          <a:stretch>
            <a:fillRect/>
          </a:stretch>
        </p:blipFill>
        <p:spPr>
          <a:xfrm>
            <a:off x="4731825" y="3586175"/>
            <a:ext cx="3929799" cy="1195500"/>
          </a:xfrm>
          <a:prstGeom prst="rect">
            <a:avLst/>
          </a:prstGeom>
          <a:noFill/>
          <a:ln>
            <a:noFill/>
          </a:ln>
        </p:spPr>
      </p:pic>
      <p:pic>
        <p:nvPicPr>
          <p:cNvPr id="473" name="Google Shape;473;p47"/>
          <p:cNvPicPr preferRelativeResize="0"/>
          <p:nvPr/>
        </p:nvPicPr>
        <p:blipFill>
          <a:blip r:embed="rId5">
            <a:alphaModFix/>
          </a:blip>
          <a:stretch>
            <a:fillRect/>
          </a:stretch>
        </p:blipFill>
        <p:spPr>
          <a:xfrm>
            <a:off x="5247350" y="2647953"/>
            <a:ext cx="2632418" cy="862025"/>
          </a:xfrm>
          <a:prstGeom prst="rect">
            <a:avLst/>
          </a:prstGeom>
          <a:noFill/>
          <a:ln>
            <a:noFill/>
          </a:ln>
        </p:spPr>
      </p:pic>
      <p:sp>
        <p:nvSpPr>
          <p:cNvPr id="474" name="Google Shape;474;p47"/>
          <p:cNvSpPr txBox="1"/>
          <p:nvPr/>
        </p:nvSpPr>
        <p:spPr>
          <a:xfrm>
            <a:off x="222900" y="4059275"/>
            <a:ext cx="523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0000FF"/>
                </a:solidFill>
              </a:rPr>
              <a:t>What kinds of terms do the</a:t>
            </a:r>
            <a:r>
              <a:rPr lang="en" sz="1600">
                <a:solidFill>
                  <a:srgbClr val="0000FF"/>
                </a:solidFill>
              </a:rPr>
              <a:t> </a:t>
            </a:r>
            <a:r>
              <a:rPr lang="en" sz="1800">
                <a:solidFill>
                  <a:schemeClr val="dk1"/>
                </a:solidFill>
              </a:rPr>
              <a:t>𝚪</a:t>
            </a:r>
            <a:r>
              <a:rPr lang="en" sz="1600">
                <a:solidFill>
                  <a:srgbClr val="0000FF"/>
                </a:solidFill>
              </a:rPr>
              <a:t> </a:t>
            </a:r>
            <a:r>
              <a:rPr i="1" lang="en" sz="1600">
                <a:solidFill>
                  <a:srgbClr val="0000FF"/>
                </a:solidFill>
              </a:rPr>
              <a:t>represent?</a:t>
            </a:r>
            <a:endParaRPr i="1" sz="1600">
              <a:solidFill>
                <a:srgbClr val="0000FF"/>
              </a:solidFill>
            </a:endParaRPr>
          </a:p>
        </p:txBody>
      </p:sp>
      <p:pic>
        <p:nvPicPr>
          <p:cNvPr id="475" name="Google Shape;475;p47"/>
          <p:cNvPicPr preferRelativeResize="0"/>
          <p:nvPr/>
        </p:nvPicPr>
        <p:blipFill>
          <a:blip r:embed="rId6">
            <a:alphaModFix/>
          </a:blip>
          <a:stretch>
            <a:fillRect/>
          </a:stretch>
        </p:blipFill>
        <p:spPr>
          <a:xfrm>
            <a:off x="0" y="2872051"/>
            <a:ext cx="4572059" cy="882425"/>
          </a:xfrm>
          <a:prstGeom prst="rect">
            <a:avLst/>
          </a:prstGeom>
          <a:noFill/>
          <a:ln>
            <a:noFill/>
          </a:ln>
        </p:spPr>
      </p:pic>
      <p:cxnSp>
        <p:nvCxnSpPr>
          <p:cNvPr id="476" name="Google Shape;476;p47"/>
          <p:cNvCxnSpPr/>
          <p:nvPr/>
        </p:nvCxnSpPr>
        <p:spPr>
          <a:xfrm flipH="1" rot="10800000">
            <a:off x="4061200" y="3663900"/>
            <a:ext cx="714900" cy="5661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8"/>
          <p:cNvSpPr txBox="1"/>
          <p:nvPr>
            <p:ph type="title"/>
          </p:nvPr>
        </p:nvSpPr>
        <p:spPr>
          <a:xfrm>
            <a:off x="198325" y="17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Assignment for Week 5</a:t>
            </a:r>
            <a:endParaRPr/>
          </a:p>
          <a:p>
            <a:pPr indent="0" lvl="0" marL="0" rtl="0" algn="l">
              <a:spcBef>
                <a:spcPts val="0"/>
              </a:spcBef>
              <a:spcAft>
                <a:spcPts val="0"/>
              </a:spcAft>
              <a:buNone/>
            </a:pPr>
            <a:r>
              <a:t/>
            </a:r>
            <a:endParaRPr/>
          </a:p>
        </p:txBody>
      </p:sp>
      <p:sp>
        <p:nvSpPr>
          <p:cNvPr id="482" name="Google Shape;482;p48"/>
          <p:cNvSpPr txBox="1"/>
          <p:nvPr>
            <p:ph idx="1" type="body"/>
          </p:nvPr>
        </p:nvSpPr>
        <p:spPr>
          <a:xfrm>
            <a:off x="271500" y="969925"/>
            <a:ext cx="4300500" cy="38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Q1: Derive [K], [M] and [T] matrices per Montana. We provide the [K] </a:t>
            </a:r>
            <a:r>
              <a:rPr lang="en"/>
              <a:t>derivation</a:t>
            </a:r>
            <a:r>
              <a:rPr lang="en"/>
              <a:t> in Sympy, you add some lines to get [M] and [T] and verify that intermediate derived quantities make sense in  terms of the paper.</a:t>
            </a:r>
            <a:endParaRPr/>
          </a:p>
          <a:p>
            <a:pPr indent="0" lvl="0" marL="0" rtl="0" algn="l">
              <a:spcBef>
                <a:spcPts val="1600"/>
              </a:spcBef>
              <a:spcAft>
                <a:spcPts val="0"/>
              </a:spcAft>
              <a:buNone/>
            </a:pPr>
            <a:r>
              <a:rPr lang="en"/>
              <a:t>Q2: We provide a script for a sphere rolling on a plane. Can you adjust the angular velocities of the sphere to get contact coordinates that trace a circle on the </a:t>
            </a:r>
            <a:r>
              <a:rPr lang="en"/>
              <a:t>plane</a:t>
            </a:r>
            <a:r>
              <a:rPr lang="en"/>
              <a:t>?</a:t>
            </a:r>
            <a:endParaRPr/>
          </a:p>
          <a:p>
            <a:pPr indent="0" lvl="0" marL="0" rtl="0" algn="l">
              <a:spcBef>
                <a:spcPts val="1600"/>
              </a:spcBef>
              <a:spcAft>
                <a:spcPts val="1600"/>
              </a:spcAft>
              <a:buNone/>
            </a:pPr>
            <a:r>
              <a:t/>
            </a:r>
            <a:endParaRPr/>
          </a:p>
        </p:txBody>
      </p:sp>
      <p:pic>
        <p:nvPicPr>
          <p:cNvPr id="483" name="Google Shape;483;p48"/>
          <p:cNvPicPr preferRelativeResize="0"/>
          <p:nvPr/>
        </p:nvPicPr>
        <p:blipFill>
          <a:blip r:embed="rId3">
            <a:alphaModFix/>
          </a:blip>
          <a:stretch>
            <a:fillRect/>
          </a:stretch>
        </p:blipFill>
        <p:spPr>
          <a:xfrm>
            <a:off x="4885550" y="436525"/>
            <a:ext cx="3909575" cy="3357625"/>
          </a:xfrm>
          <a:prstGeom prst="rect">
            <a:avLst/>
          </a:prstGeom>
          <a:noFill/>
          <a:ln>
            <a:noFill/>
          </a:ln>
        </p:spPr>
      </p:pic>
      <p:sp>
        <p:nvSpPr>
          <p:cNvPr id="484" name="Google Shape;484;p48"/>
          <p:cNvSpPr/>
          <p:nvPr/>
        </p:nvSpPr>
        <p:spPr>
          <a:xfrm>
            <a:off x="5818700" y="3120675"/>
            <a:ext cx="2005775" cy="426975"/>
          </a:xfrm>
          <a:custGeom>
            <a:rect b="b" l="l" r="r" t="t"/>
            <a:pathLst>
              <a:path extrusionOk="0" h="17079" w="80231">
                <a:moveTo>
                  <a:pt x="0" y="17079"/>
                </a:moveTo>
                <a:cubicBezTo>
                  <a:pt x="2052" y="15556"/>
                  <a:pt x="8143" y="10591"/>
                  <a:pt x="12313" y="7943"/>
                </a:cubicBezTo>
                <a:cubicBezTo>
                  <a:pt x="16484" y="5295"/>
                  <a:pt x="19727" y="728"/>
                  <a:pt x="25023" y="1191"/>
                </a:cubicBezTo>
                <a:cubicBezTo>
                  <a:pt x="30319" y="1655"/>
                  <a:pt x="34886" y="10923"/>
                  <a:pt x="44087" y="10724"/>
                </a:cubicBezTo>
                <a:cubicBezTo>
                  <a:pt x="53288" y="10526"/>
                  <a:pt x="74207" y="1787"/>
                  <a:pt x="80231" y="0"/>
                </a:cubicBezTo>
              </a:path>
            </a:pathLst>
          </a:custGeom>
          <a:noFill/>
          <a:ln cap="flat" cmpd="sng" w="28575">
            <a:solidFill>
              <a:srgbClr val="9900FF"/>
            </a:solidFill>
            <a:prstDash val="lgDash"/>
            <a:round/>
            <a:headEnd len="med" w="med" type="none"/>
            <a:tailEnd len="med" w="med" type="none"/>
          </a:ln>
        </p:spPr>
      </p:sp>
      <p:sp>
        <p:nvSpPr>
          <p:cNvPr id="485" name="Google Shape;485;p48"/>
          <p:cNvSpPr txBox="1"/>
          <p:nvPr/>
        </p:nvSpPr>
        <p:spPr>
          <a:xfrm>
            <a:off x="5112939" y="3902300"/>
            <a:ext cx="345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22222"/>
                </a:solidFill>
                <a:highlight>
                  <a:srgbClr val="FFFFFF"/>
                </a:highlight>
              </a:rPr>
              <a:t>From: Nakashima</a:t>
            </a:r>
            <a:r>
              <a:rPr lang="en" sz="1200">
                <a:solidFill>
                  <a:srgbClr val="222222"/>
                </a:solidFill>
                <a:highlight>
                  <a:srgbClr val="FFFFFF"/>
                </a:highlight>
              </a:rPr>
              <a:t>, Akira. "Control for Robot Fingers with Nonholonomic Constraints." </a:t>
            </a:r>
            <a:br>
              <a:rPr lang="en" sz="1200">
                <a:solidFill>
                  <a:srgbClr val="222222"/>
                </a:solidFill>
                <a:highlight>
                  <a:srgbClr val="FFFFFF"/>
                </a:highlight>
              </a:rPr>
            </a:br>
            <a:r>
              <a:rPr lang="en" sz="1200">
                <a:solidFill>
                  <a:srgbClr val="222222"/>
                </a:solidFill>
                <a:highlight>
                  <a:srgbClr val="FFFFFF"/>
                </a:highlight>
              </a:rPr>
              <a:t>D. Engr. thesis, </a:t>
            </a:r>
            <a:r>
              <a:rPr i="1" lang="en" sz="1200">
                <a:solidFill>
                  <a:srgbClr val="222222"/>
                </a:solidFill>
                <a:highlight>
                  <a:srgbClr val="FFFFFF"/>
                </a:highlight>
              </a:rPr>
              <a:t>Nagoya University</a:t>
            </a:r>
            <a:r>
              <a:rPr lang="en" sz="1200">
                <a:solidFill>
                  <a:srgbClr val="222222"/>
                </a:solidFill>
                <a:highlight>
                  <a:srgbClr val="FFFFFF"/>
                </a:highlight>
              </a:rPr>
              <a:t> (2005).</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Terminology: Manifolds</a:t>
            </a:r>
            <a:endParaRPr/>
          </a:p>
        </p:txBody>
      </p:sp>
      <p:sp>
        <p:nvSpPr>
          <p:cNvPr id="73" name="Google Shape;73;p16"/>
          <p:cNvSpPr txBox="1"/>
          <p:nvPr>
            <p:ph idx="1" type="body"/>
          </p:nvPr>
        </p:nvSpPr>
        <p:spPr>
          <a:xfrm>
            <a:off x="310225" y="1024450"/>
            <a:ext cx="400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manifold is a topological space that is locally Euclidean (i.e., around every point of an n-dimensional manifold, there is a neighborhood that is topologically the same as the Euclidean space of dimension 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4" name="Google Shape;74;p16"/>
          <p:cNvPicPr preferRelativeResize="0"/>
          <p:nvPr/>
        </p:nvPicPr>
        <p:blipFill>
          <a:blip r:embed="rId3">
            <a:alphaModFix/>
          </a:blip>
          <a:stretch>
            <a:fillRect/>
          </a:stretch>
        </p:blipFill>
        <p:spPr>
          <a:xfrm>
            <a:off x="4746600" y="221450"/>
            <a:ext cx="2433200" cy="2433200"/>
          </a:xfrm>
          <a:prstGeom prst="rect">
            <a:avLst/>
          </a:prstGeom>
          <a:noFill/>
          <a:ln>
            <a:noFill/>
          </a:ln>
        </p:spPr>
      </p:pic>
      <p:sp>
        <p:nvSpPr>
          <p:cNvPr id="75" name="Google Shape;75;p16"/>
          <p:cNvSpPr txBox="1"/>
          <p:nvPr/>
        </p:nvSpPr>
        <p:spPr>
          <a:xfrm>
            <a:off x="7302075" y="1100638"/>
            <a:ext cx="1813500" cy="15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coffee mug is topologically the same as a donut.</a:t>
            </a:r>
            <a:endParaRPr/>
          </a:p>
        </p:txBody>
      </p:sp>
      <p:pic>
        <p:nvPicPr>
          <p:cNvPr id="76" name="Google Shape;76;p16"/>
          <p:cNvPicPr preferRelativeResize="0"/>
          <p:nvPr/>
        </p:nvPicPr>
        <p:blipFill>
          <a:blip r:embed="rId4">
            <a:alphaModFix/>
          </a:blip>
          <a:stretch>
            <a:fillRect/>
          </a:stretch>
        </p:blipFill>
        <p:spPr>
          <a:xfrm>
            <a:off x="390100" y="3149900"/>
            <a:ext cx="3301373" cy="1857025"/>
          </a:xfrm>
          <a:prstGeom prst="rect">
            <a:avLst/>
          </a:prstGeom>
          <a:noFill/>
          <a:ln>
            <a:noFill/>
          </a:ln>
        </p:spPr>
      </p:pic>
      <p:sp>
        <p:nvSpPr>
          <p:cNvPr id="77" name="Google Shape;77;p16"/>
          <p:cNvSpPr txBox="1"/>
          <p:nvPr/>
        </p:nvSpPr>
        <p:spPr>
          <a:xfrm>
            <a:off x="2839125" y="4394163"/>
            <a:ext cx="10374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rPr>
              <a:t>???</a:t>
            </a:r>
            <a:endParaRPr sz="3000">
              <a:solidFill>
                <a:schemeClr val="lt1"/>
              </a:solidFill>
            </a:endParaRPr>
          </a:p>
        </p:txBody>
      </p:sp>
      <p:pic>
        <p:nvPicPr>
          <p:cNvPr id="78" name="Google Shape;78;p16"/>
          <p:cNvPicPr preferRelativeResize="0"/>
          <p:nvPr/>
        </p:nvPicPr>
        <p:blipFill>
          <a:blip r:embed="rId5">
            <a:alphaModFix/>
          </a:blip>
          <a:stretch>
            <a:fillRect/>
          </a:stretch>
        </p:blipFill>
        <p:spPr>
          <a:xfrm>
            <a:off x="5614825" y="2647950"/>
            <a:ext cx="2957373" cy="2433199"/>
          </a:xfrm>
          <a:prstGeom prst="rect">
            <a:avLst/>
          </a:prstGeom>
          <a:noFill/>
          <a:ln>
            <a:noFill/>
          </a:ln>
        </p:spPr>
      </p:pic>
      <p:sp>
        <p:nvSpPr>
          <p:cNvPr id="79" name="Google Shape;79;p16"/>
          <p:cNvSpPr/>
          <p:nvPr/>
        </p:nvSpPr>
        <p:spPr>
          <a:xfrm>
            <a:off x="4288350" y="3747575"/>
            <a:ext cx="729600" cy="31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p:nvPr/>
        </p:nvSpPr>
        <p:spPr>
          <a:xfrm>
            <a:off x="7403425" y="774563"/>
            <a:ext cx="1562700" cy="1336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7488600" y="2545150"/>
            <a:ext cx="1562700" cy="25053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a:off x="4749925" y="2545150"/>
            <a:ext cx="2653500" cy="25053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Maps and Spaces</a:t>
            </a:r>
            <a:endParaRPr/>
          </a:p>
        </p:txBody>
      </p:sp>
      <p:pic>
        <p:nvPicPr>
          <p:cNvPr id="88" name="Google Shape;88;p17"/>
          <p:cNvPicPr preferRelativeResize="0"/>
          <p:nvPr/>
        </p:nvPicPr>
        <p:blipFill rotWithShape="1">
          <a:blip r:embed="rId3">
            <a:alphaModFix/>
          </a:blip>
          <a:srcRect b="0" l="22881" r="0" t="0"/>
          <a:stretch/>
        </p:blipFill>
        <p:spPr>
          <a:xfrm>
            <a:off x="379075" y="1156912"/>
            <a:ext cx="3825625" cy="1837575"/>
          </a:xfrm>
          <a:prstGeom prst="rect">
            <a:avLst/>
          </a:prstGeom>
          <a:noFill/>
          <a:ln>
            <a:noFill/>
          </a:ln>
        </p:spPr>
      </p:pic>
      <p:sp>
        <p:nvSpPr>
          <p:cNvPr id="89" name="Google Shape;89;p17"/>
          <p:cNvSpPr txBox="1"/>
          <p:nvPr>
            <p:ph idx="1" type="body"/>
          </p:nvPr>
        </p:nvSpPr>
        <p:spPr>
          <a:xfrm>
            <a:off x="203150" y="3087250"/>
            <a:ext cx="4461600" cy="49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function is </a:t>
            </a:r>
            <a:r>
              <a:rPr b="1" lang="en"/>
              <a:t>invertible</a:t>
            </a:r>
            <a:r>
              <a:rPr lang="en"/>
              <a:t> if it is </a:t>
            </a:r>
            <a:r>
              <a:rPr b="1" lang="en"/>
              <a:t>bijective</a:t>
            </a:r>
            <a:endParaRPr/>
          </a:p>
        </p:txBody>
      </p:sp>
      <p:pic>
        <p:nvPicPr>
          <p:cNvPr id="90" name="Google Shape;90;p17"/>
          <p:cNvPicPr preferRelativeResize="0"/>
          <p:nvPr/>
        </p:nvPicPr>
        <p:blipFill>
          <a:blip r:embed="rId4">
            <a:alphaModFix/>
          </a:blip>
          <a:stretch>
            <a:fillRect/>
          </a:stretch>
        </p:blipFill>
        <p:spPr>
          <a:xfrm>
            <a:off x="6182375" y="2741450"/>
            <a:ext cx="1041326" cy="1041326"/>
          </a:xfrm>
          <a:prstGeom prst="rect">
            <a:avLst/>
          </a:prstGeom>
          <a:noFill/>
          <a:ln>
            <a:noFill/>
          </a:ln>
        </p:spPr>
      </p:pic>
      <p:pic>
        <p:nvPicPr>
          <p:cNvPr id="91" name="Google Shape;91;p17"/>
          <p:cNvPicPr preferRelativeResize="0"/>
          <p:nvPr/>
        </p:nvPicPr>
        <p:blipFill>
          <a:blip r:embed="rId5">
            <a:alphaModFix/>
          </a:blip>
          <a:stretch>
            <a:fillRect/>
          </a:stretch>
        </p:blipFill>
        <p:spPr>
          <a:xfrm>
            <a:off x="6112750" y="3930500"/>
            <a:ext cx="988598" cy="988598"/>
          </a:xfrm>
          <a:prstGeom prst="rect">
            <a:avLst/>
          </a:prstGeom>
          <a:noFill/>
          <a:ln>
            <a:noFill/>
          </a:ln>
        </p:spPr>
      </p:pic>
      <p:pic>
        <p:nvPicPr>
          <p:cNvPr id="92" name="Google Shape;92;p17"/>
          <p:cNvPicPr preferRelativeResize="0"/>
          <p:nvPr/>
        </p:nvPicPr>
        <p:blipFill>
          <a:blip r:embed="rId6">
            <a:alphaModFix/>
          </a:blip>
          <a:stretch>
            <a:fillRect/>
          </a:stretch>
        </p:blipFill>
        <p:spPr>
          <a:xfrm>
            <a:off x="5009950" y="3134425"/>
            <a:ext cx="1102800" cy="1102800"/>
          </a:xfrm>
          <a:prstGeom prst="rect">
            <a:avLst/>
          </a:prstGeom>
          <a:noFill/>
          <a:ln>
            <a:noFill/>
          </a:ln>
        </p:spPr>
      </p:pic>
      <p:pic>
        <p:nvPicPr>
          <p:cNvPr id="93" name="Google Shape;93;p17"/>
          <p:cNvPicPr preferRelativeResize="0"/>
          <p:nvPr/>
        </p:nvPicPr>
        <p:blipFill>
          <a:blip r:embed="rId7">
            <a:alphaModFix/>
          </a:blip>
          <a:stretch>
            <a:fillRect/>
          </a:stretch>
        </p:blipFill>
        <p:spPr>
          <a:xfrm>
            <a:off x="7565850" y="2593725"/>
            <a:ext cx="1336776" cy="1336776"/>
          </a:xfrm>
          <a:prstGeom prst="rect">
            <a:avLst/>
          </a:prstGeom>
          <a:noFill/>
          <a:ln>
            <a:noFill/>
          </a:ln>
        </p:spPr>
      </p:pic>
      <p:pic>
        <p:nvPicPr>
          <p:cNvPr id="94" name="Google Shape;94;p17"/>
          <p:cNvPicPr preferRelativeResize="0"/>
          <p:nvPr/>
        </p:nvPicPr>
        <p:blipFill>
          <a:blip r:embed="rId8">
            <a:alphaModFix/>
          </a:blip>
          <a:stretch>
            <a:fillRect/>
          </a:stretch>
        </p:blipFill>
        <p:spPr>
          <a:xfrm>
            <a:off x="4749923" y="774575"/>
            <a:ext cx="2494479" cy="1336776"/>
          </a:xfrm>
          <a:prstGeom prst="rect">
            <a:avLst/>
          </a:prstGeom>
          <a:noFill/>
          <a:ln>
            <a:noFill/>
          </a:ln>
        </p:spPr>
      </p:pic>
      <p:sp>
        <p:nvSpPr>
          <p:cNvPr id="95" name="Google Shape;95;p17"/>
          <p:cNvSpPr txBox="1"/>
          <p:nvPr/>
        </p:nvSpPr>
        <p:spPr>
          <a:xfrm>
            <a:off x="7565850" y="4010650"/>
            <a:ext cx="1431600" cy="9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a:t>
            </a:r>
            <a:r>
              <a:rPr b="1" baseline="30000" lang="en" sz="1800"/>
              <a:t>2</a:t>
            </a:r>
            <a:r>
              <a:rPr lang="en"/>
              <a:t>: unit sphere</a:t>
            </a:r>
            <a:endParaRPr/>
          </a:p>
          <a:p>
            <a:pPr indent="0" lvl="0" marL="0" rtl="0" algn="l">
              <a:spcBef>
                <a:spcPts val="0"/>
              </a:spcBef>
              <a:spcAft>
                <a:spcPts val="0"/>
              </a:spcAft>
              <a:buNone/>
            </a:pPr>
            <a:r>
              <a:rPr lang="en"/>
              <a:t>(2D surface in 3D space)</a:t>
            </a:r>
            <a:endParaRPr/>
          </a:p>
        </p:txBody>
      </p:sp>
      <p:sp>
        <p:nvSpPr>
          <p:cNvPr id="96" name="Google Shape;96;p17"/>
          <p:cNvSpPr txBox="1"/>
          <p:nvPr/>
        </p:nvSpPr>
        <p:spPr>
          <a:xfrm>
            <a:off x="4839750" y="2623075"/>
            <a:ext cx="9057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a:t>
            </a:r>
            <a:r>
              <a:rPr b="1" baseline="30000" lang="en" sz="1800"/>
              <a:t>3</a:t>
            </a:r>
            <a:endParaRPr b="1" sz="1800"/>
          </a:p>
        </p:txBody>
      </p:sp>
      <p:sp>
        <p:nvSpPr>
          <p:cNvPr id="97" name="Google Shape;97;p17"/>
          <p:cNvSpPr txBox="1"/>
          <p:nvPr/>
        </p:nvSpPr>
        <p:spPr>
          <a:xfrm>
            <a:off x="6754925" y="826375"/>
            <a:ext cx="9057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a:t>
            </a:r>
            <a:r>
              <a:rPr b="1" baseline="30000" lang="en" sz="1800"/>
              <a:t>2</a:t>
            </a:r>
            <a:endParaRPr b="1" sz="1800"/>
          </a:p>
        </p:txBody>
      </p:sp>
      <p:pic>
        <p:nvPicPr>
          <p:cNvPr id="98" name="Google Shape;98;p17"/>
          <p:cNvPicPr preferRelativeResize="0"/>
          <p:nvPr/>
        </p:nvPicPr>
        <p:blipFill>
          <a:blip r:embed="rId9">
            <a:alphaModFix/>
          </a:blip>
          <a:stretch>
            <a:fillRect/>
          </a:stretch>
        </p:blipFill>
        <p:spPr>
          <a:xfrm>
            <a:off x="7799825" y="826375"/>
            <a:ext cx="1102800" cy="1084572"/>
          </a:xfrm>
          <a:prstGeom prst="rect">
            <a:avLst/>
          </a:prstGeom>
          <a:noFill/>
          <a:ln>
            <a:noFill/>
          </a:ln>
        </p:spPr>
      </p:pic>
      <p:sp>
        <p:nvSpPr>
          <p:cNvPr id="99" name="Google Shape;99;p17"/>
          <p:cNvSpPr txBox="1"/>
          <p:nvPr/>
        </p:nvSpPr>
        <p:spPr>
          <a:xfrm>
            <a:off x="7468975" y="1710050"/>
            <a:ext cx="14316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a:t>
            </a:r>
            <a:r>
              <a:rPr b="1" baseline="30000" lang="en" sz="1800"/>
              <a:t>1</a:t>
            </a:r>
            <a:r>
              <a:rPr lang="en"/>
              <a:t>: unit circle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Terminology: Patch, Atlas</a:t>
            </a:r>
            <a:r>
              <a:rPr lang="en"/>
              <a:t>, and Manifold</a:t>
            </a:r>
            <a:endParaRPr/>
          </a:p>
        </p:txBody>
      </p:sp>
      <p:sp>
        <p:nvSpPr>
          <p:cNvPr id="105" name="Google Shape;105;p18"/>
          <p:cNvSpPr txBox="1"/>
          <p:nvPr>
            <p:ph idx="1" type="body"/>
          </p:nvPr>
        </p:nvSpPr>
        <p:spPr>
          <a:xfrm>
            <a:off x="4743450" y="1152475"/>
            <a:ext cx="4088700" cy="22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Patch:</a:t>
            </a:r>
            <a:r>
              <a:rPr lang="en"/>
              <a:t> Surface S in R</a:t>
            </a:r>
            <a:r>
              <a:rPr baseline="30000" lang="en"/>
              <a:t>3</a:t>
            </a:r>
            <a:r>
              <a:rPr lang="en"/>
              <a:t> for which there exists an </a:t>
            </a:r>
            <a:r>
              <a:rPr b="1" lang="en"/>
              <a:t>invertible</a:t>
            </a:r>
            <a:r>
              <a:rPr lang="en"/>
              <a:t> map from U in R</a:t>
            </a:r>
            <a:r>
              <a:rPr baseline="30000" lang="en"/>
              <a:t>2</a:t>
            </a:r>
            <a:r>
              <a:rPr lang="en"/>
              <a:t>:</a:t>
            </a:r>
            <a:endParaRPr baseline="30000"/>
          </a:p>
          <a:p>
            <a:pPr indent="0" lvl="0" marL="0" rtl="0" algn="l">
              <a:spcBef>
                <a:spcPts val="0"/>
              </a:spcBef>
              <a:spcAft>
                <a:spcPts val="0"/>
              </a:spcAft>
              <a:buClr>
                <a:schemeClr val="dk1"/>
              </a:buClr>
              <a:buSzPts val="1100"/>
              <a:buFont typeface="Arial"/>
              <a:buNone/>
            </a:pPr>
            <a:r>
              <a:rPr lang="en"/>
              <a:t> 	f:U➝S</a:t>
            </a:r>
            <a:endParaRPr baseline="30000"/>
          </a:p>
          <a:p>
            <a:pPr indent="0" lvl="0" marL="0" rtl="0" algn="l">
              <a:spcBef>
                <a:spcPts val="1600"/>
              </a:spcBef>
              <a:spcAft>
                <a:spcPts val="0"/>
              </a:spcAft>
              <a:buNone/>
            </a:pPr>
            <a:r>
              <a:rPr b="1" lang="en"/>
              <a:t>Atlas: </a:t>
            </a:r>
            <a:r>
              <a:rPr lang="en"/>
              <a:t>Set {S</a:t>
            </a:r>
            <a:r>
              <a:rPr baseline="-25000" lang="en"/>
              <a:t>i</a:t>
            </a:r>
            <a:r>
              <a:rPr lang="en"/>
              <a:t>} of patches</a:t>
            </a:r>
            <a:endParaRPr/>
          </a:p>
          <a:p>
            <a:pPr indent="0" lvl="0" marL="0" rtl="0" algn="l">
              <a:spcBef>
                <a:spcPts val="1600"/>
              </a:spcBef>
              <a:spcAft>
                <a:spcPts val="1600"/>
              </a:spcAft>
              <a:buNone/>
            </a:pPr>
            <a:r>
              <a:rPr b="1" lang="en"/>
              <a:t>Manifold: </a:t>
            </a:r>
            <a:r>
              <a:rPr lang="en"/>
              <a:t>Union M = ⋃S</a:t>
            </a:r>
            <a:r>
              <a:rPr baseline="-25000" lang="en"/>
              <a:t>i</a:t>
            </a:r>
            <a:r>
              <a:rPr lang="en"/>
              <a:t> of patches</a:t>
            </a:r>
            <a:endParaRPr/>
          </a:p>
        </p:txBody>
      </p:sp>
      <p:pic>
        <p:nvPicPr>
          <p:cNvPr id="106" name="Google Shape;106;p18"/>
          <p:cNvPicPr preferRelativeResize="0"/>
          <p:nvPr/>
        </p:nvPicPr>
        <p:blipFill>
          <a:blip r:embed="rId3">
            <a:alphaModFix/>
          </a:blip>
          <a:stretch>
            <a:fillRect/>
          </a:stretch>
        </p:blipFill>
        <p:spPr>
          <a:xfrm>
            <a:off x="4943475" y="3516525"/>
            <a:ext cx="1693604" cy="1270201"/>
          </a:xfrm>
          <a:prstGeom prst="rect">
            <a:avLst/>
          </a:prstGeom>
          <a:noFill/>
          <a:ln>
            <a:noFill/>
          </a:ln>
        </p:spPr>
      </p:pic>
      <p:pic>
        <p:nvPicPr>
          <p:cNvPr id="107" name="Google Shape;107;p18"/>
          <p:cNvPicPr preferRelativeResize="0"/>
          <p:nvPr/>
        </p:nvPicPr>
        <p:blipFill>
          <a:blip r:embed="rId4">
            <a:alphaModFix/>
          </a:blip>
          <a:stretch>
            <a:fillRect/>
          </a:stretch>
        </p:blipFill>
        <p:spPr>
          <a:xfrm>
            <a:off x="7429176" y="3450063"/>
            <a:ext cx="1403125" cy="1403125"/>
          </a:xfrm>
          <a:prstGeom prst="rect">
            <a:avLst/>
          </a:prstGeom>
          <a:noFill/>
          <a:ln>
            <a:noFill/>
          </a:ln>
        </p:spPr>
      </p:pic>
      <p:sp>
        <p:nvSpPr>
          <p:cNvPr id="108" name="Google Shape;108;p18"/>
          <p:cNvSpPr/>
          <p:nvPr/>
        </p:nvSpPr>
        <p:spPr>
          <a:xfrm>
            <a:off x="6853250" y="3927575"/>
            <a:ext cx="600000" cy="27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8"/>
          <p:cNvGrpSpPr/>
          <p:nvPr/>
        </p:nvGrpSpPr>
        <p:grpSpPr>
          <a:xfrm>
            <a:off x="311700" y="985650"/>
            <a:ext cx="3578817" cy="1872275"/>
            <a:chOff x="311700" y="985650"/>
            <a:chExt cx="3578817" cy="1872275"/>
          </a:xfrm>
        </p:grpSpPr>
        <p:pic>
          <p:nvPicPr>
            <p:cNvPr id="110" name="Google Shape;110;p18"/>
            <p:cNvPicPr preferRelativeResize="0"/>
            <p:nvPr/>
          </p:nvPicPr>
          <p:blipFill>
            <a:blip r:embed="rId5">
              <a:alphaModFix/>
            </a:blip>
            <a:stretch>
              <a:fillRect/>
            </a:stretch>
          </p:blipFill>
          <p:spPr>
            <a:xfrm>
              <a:off x="311700" y="1017725"/>
              <a:ext cx="3578817" cy="1840200"/>
            </a:xfrm>
            <a:prstGeom prst="rect">
              <a:avLst/>
            </a:prstGeom>
            <a:noFill/>
            <a:ln>
              <a:noFill/>
            </a:ln>
          </p:spPr>
        </p:pic>
        <p:sp>
          <p:nvSpPr>
            <p:cNvPr id="111" name="Google Shape;111;p18"/>
            <p:cNvSpPr txBox="1"/>
            <p:nvPr/>
          </p:nvSpPr>
          <p:spPr>
            <a:xfrm>
              <a:off x="957275" y="1519050"/>
              <a:ext cx="257100" cy="422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a:t>
              </a:r>
              <a:endParaRPr sz="1800"/>
            </a:p>
          </p:txBody>
        </p:sp>
        <p:sp>
          <p:nvSpPr>
            <p:cNvPr id="112" name="Google Shape;112;p18"/>
            <p:cNvSpPr txBox="1"/>
            <p:nvPr/>
          </p:nvSpPr>
          <p:spPr>
            <a:xfrm>
              <a:off x="2328875" y="985650"/>
              <a:ext cx="257100" cy="422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a:t>
              </a:r>
              <a:endParaRPr sz="1800"/>
            </a:p>
          </p:txBody>
        </p:sp>
        <p:sp>
          <p:nvSpPr>
            <p:cNvPr id="113" name="Google Shape;113;p18"/>
            <p:cNvSpPr txBox="1"/>
            <p:nvPr/>
          </p:nvSpPr>
          <p:spPr>
            <a:xfrm>
              <a:off x="3624275" y="1172850"/>
              <a:ext cx="257100" cy="422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U</a:t>
              </a:r>
              <a:endParaRPr sz="1800"/>
            </a:p>
          </p:txBody>
        </p:sp>
        <p:cxnSp>
          <p:nvCxnSpPr>
            <p:cNvPr id="114" name="Google Shape;114;p18"/>
            <p:cNvCxnSpPr/>
            <p:nvPr/>
          </p:nvCxnSpPr>
          <p:spPr>
            <a:xfrm flipH="1">
              <a:off x="1938275" y="1554750"/>
              <a:ext cx="138600" cy="119700"/>
            </a:xfrm>
            <a:prstGeom prst="straightConnector1">
              <a:avLst/>
            </a:prstGeom>
            <a:noFill/>
            <a:ln cap="flat" cmpd="sng" w="19050">
              <a:solidFill>
                <a:srgbClr val="000000"/>
              </a:solidFill>
              <a:prstDash val="solid"/>
              <a:round/>
              <a:headEnd len="med" w="med" type="none"/>
              <a:tailEnd len="med" w="med" type="triangle"/>
            </a:ln>
          </p:spPr>
        </p:cxnSp>
        <p:sp>
          <p:nvSpPr>
            <p:cNvPr id="115" name="Google Shape;115;p18"/>
            <p:cNvSpPr/>
            <p:nvPr/>
          </p:nvSpPr>
          <p:spPr>
            <a:xfrm>
              <a:off x="3285175" y="1397400"/>
              <a:ext cx="169800" cy="15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18"/>
          <p:cNvGrpSpPr/>
          <p:nvPr/>
        </p:nvGrpSpPr>
        <p:grpSpPr>
          <a:xfrm>
            <a:off x="311700" y="2857925"/>
            <a:ext cx="4217375" cy="2113425"/>
            <a:chOff x="311700" y="2857925"/>
            <a:chExt cx="4217375" cy="2113425"/>
          </a:xfrm>
        </p:grpSpPr>
        <p:pic>
          <p:nvPicPr>
            <p:cNvPr id="117" name="Google Shape;117;p18"/>
            <p:cNvPicPr preferRelativeResize="0"/>
            <p:nvPr/>
          </p:nvPicPr>
          <p:blipFill>
            <a:blip r:embed="rId6">
              <a:alphaModFix/>
            </a:blip>
            <a:stretch>
              <a:fillRect/>
            </a:stretch>
          </p:blipFill>
          <p:spPr>
            <a:xfrm>
              <a:off x="311700" y="2857925"/>
              <a:ext cx="4171950" cy="2113425"/>
            </a:xfrm>
            <a:prstGeom prst="rect">
              <a:avLst/>
            </a:prstGeom>
            <a:noFill/>
            <a:ln>
              <a:noFill/>
            </a:ln>
          </p:spPr>
        </p:pic>
        <p:sp>
          <p:nvSpPr>
            <p:cNvPr id="118" name="Google Shape;118;p18"/>
            <p:cNvSpPr txBox="1"/>
            <p:nvPr/>
          </p:nvSpPr>
          <p:spPr>
            <a:xfrm>
              <a:off x="2633675" y="2890650"/>
              <a:ext cx="366600" cy="479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a:t>
              </a:r>
              <a:r>
                <a:rPr baseline="-25000" lang="en" sz="1800"/>
                <a:t>i</a:t>
              </a:r>
              <a:endParaRPr sz="1800"/>
            </a:p>
          </p:txBody>
        </p:sp>
        <p:sp>
          <p:nvSpPr>
            <p:cNvPr id="119" name="Google Shape;119;p18"/>
            <p:cNvSpPr txBox="1"/>
            <p:nvPr/>
          </p:nvSpPr>
          <p:spPr>
            <a:xfrm>
              <a:off x="3929075" y="3119250"/>
              <a:ext cx="600000" cy="422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U</a:t>
              </a:r>
              <a:r>
                <a:rPr baseline="-25000" lang="en" sz="1800"/>
                <a:t>i</a:t>
              </a:r>
              <a:endParaRPr sz="1800"/>
            </a:p>
          </p:txBody>
        </p:sp>
        <p:cxnSp>
          <p:nvCxnSpPr>
            <p:cNvPr id="120" name="Google Shape;120;p18"/>
            <p:cNvCxnSpPr/>
            <p:nvPr/>
          </p:nvCxnSpPr>
          <p:spPr>
            <a:xfrm flipH="1">
              <a:off x="2076875" y="3573725"/>
              <a:ext cx="138600" cy="119700"/>
            </a:xfrm>
            <a:prstGeom prst="straightConnector1">
              <a:avLst/>
            </a:prstGeom>
            <a:noFill/>
            <a:ln cap="flat" cmpd="sng" w="19050">
              <a:solidFill>
                <a:srgbClr val="000000"/>
              </a:solidFill>
              <a:prstDash val="solid"/>
              <a:round/>
              <a:headEnd len="med" w="med" type="none"/>
              <a:tailEnd len="med" w="med" type="triangle"/>
            </a:ln>
          </p:spPr>
        </p:cxnSp>
        <p:sp>
          <p:nvSpPr>
            <p:cNvPr id="121" name="Google Shape;121;p18"/>
            <p:cNvSpPr/>
            <p:nvPr/>
          </p:nvSpPr>
          <p:spPr>
            <a:xfrm>
              <a:off x="3742375" y="3302400"/>
              <a:ext cx="169800" cy="15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Terminology</a:t>
            </a:r>
            <a:endParaRPr/>
          </a:p>
        </p:txBody>
      </p:sp>
      <p:sp>
        <p:nvSpPr>
          <p:cNvPr id="127" name="Google Shape;12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Gauss map</a:t>
            </a:r>
            <a:r>
              <a:rPr lang="en"/>
              <a:t> </a:t>
            </a:r>
            <a:endParaRPr/>
          </a:p>
          <a:p>
            <a:pPr indent="0" lvl="0" marL="0" rtl="0" algn="l">
              <a:spcBef>
                <a:spcPts val="1600"/>
              </a:spcBef>
              <a:spcAft>
                <a:spcPts val="0"/>
              </a:spcAft>
              <a:buNone/>
            </a:pPr>
            <a:r>
              <a:rPr lang="en"/>
              <a:t>In </a:t>
            </a:r>
            <a:r>
              <a:rPr lang="en">
                <a:uFill>
                  <a:noFill/>
                </a:uFill>
                <a:hlinkClick r:id="rId3"/>
              </a:rPr>
              <a:t>differential geometry</a:t>
            </a:r>
            <a:r>
              <a:rPr lang="en"/>
              <a:t>, the Gauss map of a surface maps that </a:t>
            </a:r>
            <a:r>
              <a:rPr lang="en">
                <a:uFill>
                  <a:noFill/>
                </a:uFill>
                <a:hlinkClick r:id="rId4"/>
              </a:rPr>
              <a:t>surface</a:t>
            </a:r>
            <a:r>
              <a:rPr lang="en"/>
              <a:t> in </a:t>
            </a:r>
            <a:r>
              <a:rPr lang="en">
                <a:uFill>
                  <a:noFill/>
                </a:uFill>
                <a:hlinkClick r:id="rId5"/>
              </a:rPr>
              <a:t>Euclidean space</a:t>
            </a:r>
            <a:r>
              <a:rPr lang="en"/>
              <a:t> R3 to the </a:t>
            </a:r>
            <a:r>
              <a:rPr lang="en">
                <a:uFill>
                  <a:noFill/>
                </a:uFill>
                <a:hlinkClick r:id="rId6"/>
              </a:rPr>
              <a:t>unit sphere</a:t>
            </a:r>
            <a:r>
              <a:rPr lang="en"/>
              <a:t> S2. Namely, given a manifold M lying in R3, the Gauss map is a continuous map g: M → S2 such that  g(p) is the vector perpendicular to M at p.</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2D example:</a:t>
            </a:r>
            <a:endParaRPr/>
          </a:p>
          <a:p>
            <a:pPr indent="0" lvl="0" marL="0" rtl="0" algn="l">
              <a:spcBef>
                <a:spcPts val="1600"/>
              </a:spcBef>
              <a:spcAft>
                <a:spcPts val="1600"/>
              </a:spcAft>
              <a:buNone/>
            </a:pPr>
            <a:r>
              <a:rPr lang="en"/>
              <a:t>g: R2 -&gt; S1</a:t>
            </a:r>
            <a:endParaRPr/>
          </a:p>
        </p:txBody>
      </p:sp>
      <p:pic>
        <p:nvPicPr>
          <p:cNvPr id="128" name="Google Shape;128;p19"/>
          <p:cNvPicPr preferRelativeResize="0"/>
          <p:nvPr/>
        </p:nvPicPr>
        <p:blipFill>
          <a:blip r:embed="rId7">
            <a:alphaModFix/>
          </a:blip>
          <a:stretch>
            <a:fillRect/>
          </a:stretch>
        </p:blipFill>
        <p:spPr>
          <a:xfrm>
            <a:off x="2117600" y="3072600"/>
            <a:ext cx="5715000" cy="1771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122725"/>
            <a:ext cx="8520600" cy="1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manifold is characterized locally by curvature [K], torsion [T] and metric [M]</a:t>
            </a:r>
            <a:endParaRPr/>
          </a:p>
        </p:txBody>
      </p:sp>
      <p:pic>
        <p:nvPicPr>
          <p:cNvPr id="134" name="Google Shape;134;p20"/>
          <p:cNvPicPr preferRelativeResize="0"/>
          <p:nvPr/>
        </p:nvPicPr>
        <p:blipFill>
          <a:blip r:embed="rId3">
            <a:alphaModFix/>
          </a:blip>
          <a:stretch>
            <a:fillRect/>
          </a:stretch>
        </p:blipFill>
        <p:spPr>
          <a:xfrm>
            <a:off x="4445550" y="876200"/>
            <a:ext cx="2772349" cy="2772349"/>
          </a:xfrm>
          <a:prstGeom prst="rect">
            <a:avLst/>
          </a:prstGeom>
          <a:noFill/>
          <a:ln>
            <a:noFill/>
          </a:ln>
        </p:spPr>
      </p:pic>
      <p:sp>
        <p:nvSpPr>
          <p:cNvPr id="135" name="Google Shape;135;p20"/>
          <p:cNvSpPr txBox="1"/>
          <p:nvPr/>
        </p:nvSpPr>
        <p:spPr>
          <a:xfrm>
            <a:off x="6856100" y="2457900"/>
            <a:ext cx="1497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202122"/>
                </a:solidFill>
                <a:latin typeface="Calibri"/>
                <a:ea typeface="Calibri"/>
                <a:cs typeface="Calibri"/>
                <a:sym typeface="Calibri"/>
              </a:rPr>
              <a:t>Gauss curvature</a:t>
            </a:r>
            <a:r>
              <a:rPr lang="en" sz="1600">
                <a:solidFill>
                  <a:srgbClr val="202122"/>
                </a:solidFill>
                <a:highlight>
                  <a:srgbClr val="FFFFFF"/>
                </a:highlight>
                <a:latin typeface="Calibri"/>
                <a:ea typeface="Calibri"/>
                <a:cs typeface="Calibri"/>
                <a:sym typeface="Calibri"/>
              </a:rPr>
              <a:t> [</a:t>
            </a:r>
            <a:r>
              <a:rPr lang="en" sz="1600">
                <a:solidFill>
                  <a:srgbClr val="202122"/>
                </a:solidFill>
                <a:latin typeface="Calibri"/>
                <a:ea typeface="Calibri"/>
                <a:cs typeface="Calibri"/>
                <a:sym typeface="Calibri"/>
              </a:rPr>
              <a:t>K]</a:t>
            </a:r>
            <a:r>
              <a:rPr lang="en" sz="1600">
                <a:solidFill>
                  <a:srgbClr val="202122"/>
                </a:solidFill>
                <a:latin typeface="Calibri"/>
                <a:ea typeface="Calibri"/>
                <a:cs typeface="Calibri"/>
                <a:sym typeface="Calibri"/>
              </a:rPr>
              <a:t> can be negative or positive</a:t>
            </a:r>
            <a:endParaRPr sz="1600">
              <a:latin typeface="Calibri"/>
              <a:ea typeface="Calibri"/>
              <a:cs typeface="Calibri"/>
              <a:sym typeface="Calibri"/>
            </a:endParaRPr>
          </a:p>
        </p:txBody>
      </p:sp>
      <p:pic>
        <p:nvPicPr>
          <p:cNvPr id="136" name="Google Shape;136;p20"/>
          <p:cNvPicPr preferRelativeResize="0"/>
          <p:nvPr/>
        </p:nvPicPr>
        <p:blipFill>
          <a:blip r:embed="rId4">
            <a:alphaModFix/>
          </a:blip>
          <a:stretch>
            <a:fillRect/>
          </a:stretch>
        </p:blipFill>
        <p:spPr>
          <a:xfrm>
            <a:off x="421175" y="1254727"/>
            <a:ext cx="3697800" cy="1929025"/>
          </a:xfrm>
          <a:prstGeom prst="rect">
            <a:avLst/>
          </a:prstGeom>
          <a:noFill/>
          <a:ln>
            <a:noFill/>
          </a:ln>
        </p:spPr>
      </p:pic>
      <p:sp>
        <p:nvSpPr>
          <p:cNvPr id="137" name="Google Shape;137;p20"/>
          <p:cNvSpPr txBox="1"/>
          <p:nvPr/>
        </p:nvSpPr>
        <p:spPr>
          <a:xfrm>
            <a:off x="2011175" y="2516225"/>
            <a:ext cx="2107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202122"/>
                </a:solidFill>
                <a:latin typeface="Calibri"/>
                <a:ea typeface="Calibri"/>
                <a:cs typeface="Calibri"/>
                <a:sym typeface="Calibri"/>
              </a:rPr>
              <a:t>[T] Torsion </a:t>
            </a:r>
            <a:r>
              <a:rPr lang="en" sz="1600">
                <a:solidFill>
                  <a:srgbClr val="202122"/>
                </a:solidFill>
                <a:latin typeface="Calibri"/>
                <a:ea typeface="Calibri"/>
                <a:cs typeface="Calibri"/>
                <a:sym typeface="Calibri"/>
              </a:rPr>
              <a:t>represents twist along a direction</a:t>
            </a:r>
            <a:endParaRPr sz="1600">
              <a:solidFill>
                <a:srgbClr val="202122"/>
              </a:solidFill>
              <a:latin typeface="Calibri"/>
              <a:ea typeface="Calibri"/>
              <a:cs typeface="Calibri"/>
              <a:sym typeface="Calibri"/>
            </a:endParaRPr>
          </a:p>
        </p:txBody>
      </p:sp>
      <p:sp>
        <p:nvSpPr>
          <p:cNvPr id="138" name="Google Shape;138;p20"/>
          <p:cNvSpPr txBox="1"/>
          <p:nvPr/>
        </p:nvSpPr>
        <p:spPr>
          <a:xfrm>
            <a:off x="421175" y="369077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02122"/>
                </a:solidFill>
                <a:highlight>
                  <a:srgbClr val="FFFFFF"/>
                </a:highlight>
                <a:latin typeface="Calibri"/>
                <a:ea typeface="Calibri"/>
                <a:cs typeface="Calibri"/>
                <a:sym typeface="Calibri"/>
              </a:rPr>
              <a:t>[M] The </a:t>
            </a:r>
            <a:r>
              <a:rPr b="1" lang="en" sz="1600">
                <a:solidFill>
                  <a:srgbClr val="202122"/>
                </a:solidFill>
                <a:highlight>
                  <a:srgbClr val="FFFFFF"/>
                </a:highlight>
                <a:latin typeface="Calibri"/>
                <a:ea typeface="Calibri"/>
                <a:cs typeface="Calibri"/>
                <a:sym typeface="Calibri"/>
              </a:rPr>
              <a:t>M</a:t>
            </a:r>
            <a:r>
              <a:rPr b="1" lang="en" sz="1600">
                <a:solidFill>
                  <a:srgbClr val="202122"/>
                </a:solidFill>
                <a:highlight>
                  <a:srgbClr val="FFFFFF"/>
                </a:highlight>
                <a:latin typeface="Calibri"/>
                <a:ea typeface="Calibri"/>
                <a:cs typeface="Calibri"/>
                <a:sym typeface="Calibri"/>
              </a:rPr>
              <a:t>etric</a:t>
            </a:r>
            <a:r>
              <a:rPr lang="en" sz="1600">
                <a:solidFill>
                  <a:srgbClr val="202122"/>
                </a:solidFill>
                <a:highlight>
                  <a:srgbClr val="FFFFFF"/>
                </a:highlight>
                <a:latin typeface="Calibri"/>
                <a:ea typeface="Calibri"/>
                <a:cs typeface="Calibri"/>
                <a:sym typeface="Calibri"/>
              </a:rPr>
              <a:t> tensor allows one to define and compute the length of curves on the manifold.</a:t>
            </a:r>
            <a:endParaRPr sz="1600">
              <a:latin typeface="Calibri"/>
              <a:ea typeface="Calibri"/>
              <a:cs typeface="Calibri"/>
              <a:sym typeface="Calibri"/>
            </a:endParaRPr>
          </a:p>
        </p:txBody>
      </p:sp>
      <p:sp>
        <p:nvSpPr>
          <p:cNvPr id="139" name="Google Shape;139;p20"/>
          <p:cNvSpPr txBox="1"/>
          <p:nvPr/>
        </p:nvSpPr>
        <p:spPr>
          <a:xfrm>
            <a:off x="4045100" y="4390800"/>
            <a:ext cx="468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https://en.wikipedia.org/wiki/Gaussian_curvature</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311700" y="175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familiar spherical manifold and coordinate system</a:t>
            </a:r>
            <a:endParaRPr/>
          </a:p>
        </p:txBody>
      </p:sp>
      <p:pic>
        <p:nvPicPr>
          <p:cNvPr id="145" name="Google Shape;145;p21"/>
          <p:cNvPicPr preferRelativeResize="0"/>
          <p:nvPr/>
        </p:nvPicPr>
        <p:blipFill>
          <a:blip r:embed="rId3">
            <a:alphaModFix/>
          </a:blip>
          <a:stretch>
            <a:fillRect/>
          </a:stretch>
        </p:blipFill>
        <p:spPr>
          <a:xfrm>
            <a:off x="2189525" y="747700"/>
            <a:ext cx="4949200" cy="408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